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5" r:id="rId6"/>
    <p:sldMasterId id="2147483687" r:id="rId7"/>
  </p:sldMasterIdLst>
  <p:notesMasterIdLst>
    <p:notesMasterId r:id="rId86"/>
  </p:notesMasterIdLst>
  <p:sldIdLst>
    <p:sldId id="256" r:id="rId8"/>
    <p:sldId id="354" r:id="rId9"/>
    <p:sldId id="366" r:id="rId10"/>
    <p:sldId id="364" r:id="rId11"/>
    <p:sldId id="365" r:id="rId12"/>
    <p:sldId id="367" r:id="rId13"/>
    <p:sldId id="370" r:id="rId14"/>
    <p:sldId id="369" r:id="rId15"/>
    <p:sldId id="368" r:id="rId16"/>
    <p:sldId id="356" r:id="rId17"/>
    <p:sldId id="371" r:id="rId18"/>
    <p:sldId id="372"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57" r:id="rId37"/>
    <p:sldId id="358" r:id="rId38"/>
    <p:sldId id="359" r:id="rId39"/>
    <p:sldId id="360" r:id="rId40"/>
    <p:sldId id="361" r:id="rId41"/>
    <p:sldId id="362" r:id="rId42"/>
    <p:sldId id="363" r:id="rId43"/>
    <p:sldId id="373" r:id="rId44"/>
    <p:sldId id="374" r:id="rId45"/>
    <p:sldId id="258" r:id="rId46"/>
    <p:sldId id="334" r:id="rId47"/>
    <p:sldId id="335" r:id="rId48"/>
    <p:sldId id="336" r:id="rId49"/>
    <p:sldId id="319" r:id="rId50"/>
    <p:sldId id="338" r:id="rId51"/>
    <p:sldId id="339" r:id="rId52"/>
    <p:sldId id="260" r:id="rId53"/>
    <p:sldId id="344" r:id="rId54"/>
    <p:sldId id="340" r:id="rId55"/>
    <p:sldId id="392" r:id="rId56"/>
    <p:sldId id="261" r:id="rId57"/>
    <p:sldId id="343" r:id="rId58"/>
    <p:sldId id="345" r:id="rId59"/>
    <p:sldId id="262" r:id="rId60"/>
    <p:sldId id="311" r:id="rId61"/>
    <p:sldId id="314" r:id="rId62"/>
    <p:sldId id="316" r:id="rId63"/>
    <p:sldId id="321" r:id="rId64"/>
    <p:sldId id="287" r:id="rId65"/>
    <p:sldId id="295" r:id="rId66"/>
    <p:sldId id="325" r:id="rId67"/>
    <p:sldId id="290" r:id="rId68"/>
    <p:sldId id="291" r:id="rId69"/>
    <p:sldId id="393" r:id="rId70"/>
    <p:sldId id="292" r:id="rId71"/>
    <p:sldId id="293" r:id="rId72"/>
    <p:sldId id="294" r:id="rId73"/>
    <p:sldId id="353" r:id="rId74"/>
    <p:sldId id="296" r:id="rId75"/>
    <p:sldId id="394" r:id="rId76"/>
    <p:sldId id="272" r:id="rId77"/>
    <p:sldId id="273" r:id="rId78"/>
    <p:sldId id="304" r:id="rId79"/>
    <p:sldId id="347" r:id="rId80"/>
    <p:sldId id="349" r:id="rId81"/>
    <p:sldId id="350" r:id="rId82"/>
    <p:sldId id="351" r:id="rId83"/>
    <p:sldId id="352" r:id="rId84"/>
    <p:sldId id="348"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5F13B-B6F3-4405-99E1-554D58A40ED3}" v="1" dt="2020-09-30T18:52:49.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presProps" Target="pres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LaRiviere" userId="ce09254313b39afc" providerId="LiveId" clId="{2E15F13B-B6F3-4405-99E1-554D58A40ED3}"/>
    <pc:docChg chg="custSel addSld modSld sldOrd">
      <pc:chgData name="Jacob LaRiviere" userId="ce09254313b39afc" providerId="LiveId" clId="{2E15F13B-B6F3-4405-99E1-554D58A40ED3}" dt="2020-09-30T19:03:15.581" v="261" actId="1076"/>
      <pc:docMkLst>
        <pc:docMk/>
      </pc:docMkLst>
      <pc:sldChg chg="ord">
        <pc:chgData name="Jacob LaRiviere" userId="ce09254313b39afc" providerId="LiveId" clId="{2E15F13B-B6F3-4405-99E1-554D58A40ED3}" dt="2020-09-30T18:52:01.717" v="1"/>
        <pc:sldMkLst>
          <pc:docMk/>
          <pc:sldMk cId="1468730617" sldId="272"/>
        </pc:sldMkLst>
      </pc:sldChg>
      <pc:sldChg chg="ord">
        <pc:chgData name="Jacob LaRiviere" userId="ce09254313b39afc" providerId="LiveId" clId="{2E15F13B-B6F3-4405-99E1-554D58A40ED3}" dt="2020-09-30T18:52:01.717" v="1"/>
        <pc:sldMkLst>
          <pc:docMk/>
          <pc:sldMk cId="3874042596" sldId="273"/>
        </pc:sldMkLst>
      </pc:sldChg>
      <pc:sldChg chg="addSp delSp modSp mod ord">
        <pc:chgData name="Jacob LaRiviere" userId="ce09254313b39afc" providerId="LiveId" clId="{2E15F13B-B6F3-4405-99E1-554D58A40ED3}" dt="2020-09-30T18:57:05.744" v="42" actId="1076"/>
        <pc:sldMkLst>
          <pc:docMk/>
          <pc:sldMk cId="1716288912" sldId="287"/>
        </pc:sldMkLst>
        <pc:spChg chg="mod">
          <ac:chgData name="Jacob LaRiviere" userId="ce09254313b39afc" providerId="LiveId" clId="{2E15F13B-B6F3-4405-99E1-554D58A40ED3}" dt="2020-09-30T18:54:09.678" v="33" actId="20577"/>
          <ac:spMkLst>
            <pc:docMk/>
            <pc:sldMk cId="1716288912" sldId="287"/>
            <ac:spMk id="118786" creationId="{00000000-0000-0000-0000-000000000000}"/>
          </ac:spMkLst>
        </pc:spChg>
        <pc:picChg chg="del">
          <ac:chgData name="Jacob LaRiviere" userId="ce09254313b39afc" providerId="LiveId" clId="{2E15F13B-B6F3-4405-99E1-554D58A40ED3}" dt="2020-09-30T18:56:31.581" v="38" actId="478"/>
          <ac:picMkLst>
            <pc:docMk/>
            <pc:sldMk cId="1716288912" sldId="287"/>
            <ac:picMk id="2" creationId="{F55E353B-508C-4CF8-AD6F-4AC833AAE8D0}"/>
          </ac:picMkLst>
        </pc:picChg>
        <pc:picChg chg="add mod">
          <ac:chgData name="Jacob LaRiviere" userId="ce09254313b39afc" providerId="LiveId" clId="{2E15F13B-B6F3-4405-99E1-554D58A40ED3}" dt="2020-09-30T18:53:49.324" v="21" actId="1076"/>
          <ac:picMkLst>
            <pc:docMk/>
            <pc:sldMk cId="1716288912" sldId="287"/>
            <ac:picMk id="4" creationId="{D97303B0-5BF8-4458-BFB5-8924E6608D95}"/>
          </ac:picMkLst>
        </pc:picChg>
        <pc:picChg chg="add mod">
          <ac:chgData name="Jacob LaRiviere" userId="ce09254313b39afc" providerId="LiveId" clId="{2E15F13B-B6F3-4405-99E1-554D58A40ED3}" dt="2020-09-30T18:54:50.422" v="35" actId="1076"/>
          <ac:picMkLst>
            <pc:docMk/>
            <pc:sldMk cId="1716288912" sldId="287"/>
            <ac:picMk id="6" creationId="{422C7BB9-89CA-47BE-8B31-54DA9EA1652B}"/>
          </ac:picMkLst>
        </pc:picChg>
        <pc:picChg chg="add mod">
          <ac:chgData name="Jacob LaRiviere" userId="ce09254313b39afc" providerId="LiveId" clId="{2E15F13B-B6F3-4405-99E1-554D58A40ED3}" dt="2020-09-30T18:55:30.148" v="37" actId="1076"/>
          <ac:picMkLst>
            <pc:docMk/>
            <pc:sldMk cId="1716288912" sldId="287"/>
            <ac:picMk id="8" creationId="{D1782CE1-E805-4CF0-A01F-E0611FAF5BCD}"/>
          </ac:picMkLst>
        </pc:picChg>
        <pc:picChg chg="add mod">
          <ac:chgData name="Jacob LaRiviere" userId="ce09254313b39afc" providerId="LiveId" clId="{2E15F13B-B6F3-4405-99E1-554D58A40ED3}" dt="2020-09-30T18:56:37.660" v="40" actId="1076"/>
          <ac:picMkLst>
            <pc:docMk/>
            <pc:sldMk cId="1716288912" sldId="287"/>
            <ac:picMk id="10" creationId="{14E931E6-7FF4-4721-8E7B-FDDE166DDE29}"/>
          </ac:picMkLst>
        </pc:picChg>
        <pc:picChg chg="add mod">
          <ac:chgData name="Jacob LaRiviere" userId="ce09254313b39afc" providerId="LiveId" clId="{2E15F13B-B6F3-4405-99E1-554D58A40ED3}" dt="2020-09-30T18:57:05.744" v="42" actId="1076"/>
          <ac:picMkLst>
            <pc:docMk/>
            <pc:sldMk cId="1716288912" sldId="287"/>
            <ac:picMk id="12" creationId="{D5A0B6AE-9B1D-462E-8CEC-B4699B47E97B}"/>
          </ac:picMkLst>
        </pc:picChg>
        <pc:picChg chg="del">
          <ac:chgData name="Jacob LaRiviere" userId="ce09254313b39afc" providerId="LiveId" clId="{2E15F13B-B6F3-4405-99E1-554D58A40ED3}" dt="2020-09-30T18:52:49.329" v="18" actId="478"/>
          <ac:picMkLst>
            <pc:docMk/>
            <pc:sldMk cId="1716288912" sldId="287"/>
            <ac:picMk id="118791" creationId="{00000000-0000-0000-0000-000000000000}"/>
          </ac:picMkLst>
        </pc:picChg>
      </pc:sldChg>
      <pc:sldChg chg="modSp mod">
        <pc:chgData name="Jacob LaRiviere" userId="ce09254313b39afc" providerId="LiveId" clId="{2E15F13B-B6F3-4405-99E1-554D58A40ED3}" dt="2020-09-30T18:54:00.577" v="23" actId="2711"/>
        <pc:sldMkLst>
          <pc:docMk/>
          <pc:sldMk cId="1306373493" sldId="295"/>
        </pc:sldMkLst>
        <pc:spChg chg="mod">
          <ac:chgData name="Jacob LaRiviere" userId="ce09254313b39afc" providerId="LiveId" clId="{2E15F13B-B6F3-4405-99E1-554D58A40ED3}" dt="2020-09-30T18:54:00.577" v="23" actId="2711"/>
          <ac:spMkLst>
            <pc:docMk/>
            <pc:sldMk cId="1306373493" sldId="295"/>
            <ac:spMk id="3" creationId="{00000000-0000-0000-0000-000000000000}"/>
          </ac:spMkLst>
        </pc:spChg>
      </pc:sldChg>
      <pc:sldChg chg="ord">
        <pc:chgData name="Jacob LaRiviere" userId="ce09254313b39afc" providerId="LiveId" clId="{2E15F13B-B6F3-4405-99E1-554D58A40ED3}" dt="2020-09-30T18:52:01.717" v="1"/>
        <pc:sldMkLst>
          <pc:docMk/>
          <pc:sldMk cId="2643693899" sldId="304"/>
        </pc:sldMkLst>
      </pc:sldChg>
      <pc:sldChg chg="addSp modSp mod ord">
        <pc:chgData name="Jacob LaRiviere" userId="ce09254313b39afc" providerId="LiveId" clId="{2E15F13B-B6F3-4405-99E1-554D58A40ED3}" dt="2020-09-30T19:03:15.581" v="261" actId="1076"/>
        <pc:sldMkLst>
          <pc:docMk/>
          <pc:sldMk cId="4100119" sldId="325"/>
        </pc:sldMkLst>
        <pc:spChg chg="mod">
          <ac:chgData name="Jacob LaRiviere" userId="ce09254313b39afc" providerId="LiveId" clId="{2E15F13B-B6F3-4405-99E1-554D58A40ED3}" dt="2020-09-30T19:03:08.628" v="260" actId="5793"/>
          <ac:spMkLst>
            <pc:docMk/>
            <pc:sldMk cId="4100119" sldId="325"/>
            <ac:spMk id="3" creationId="{00000000-0000-0000-0000-000000000000}"/>
          </ac:spMkLst>
        </pc:spChg>
        <pc:picChg chg="add mod">
          <ac:chgData name="Jacob LaRiviere" userId="ce09254313b39afc" providerId="LiveId" clId="{2E15F13B-B6F3-4405-99E1-554D58A40ED3}" dt="2020-09-30T19:03:15.581" v="261" actId="1076"/>
          <ac:picMkLst>
            <pc:docMk/>
            <pc:sldMk cId="4100119" sldId="325"/>
            <ac:picMk id="6" creationId="{C80DD05F-7A88-4D61-ACDC-C5521BAD0B5C}"/>
          </ac:picMkLst>
        </pc:picChg>
      </pc:sldChg>
      <pc:sldChg chg="ord">
        <pc:chgData name="Jacob LaRiviere" userId="ce09254313b39afc" providerId="LiveId" clId="{2E15F13B-B6F3-4405-99E1-554D58A40ED3}" dt="2020-09-30T18:52:01.717" v="1"/>
        <pc:sldMkLst>
          <pc:docMk/>
          <pc:sldMk cId="1082104528" sldId="347"/>
        </pc:sldMkLst>
      </pc:sldChg>
      <pc:sldChg chg="ord">
        <pc:chgData name="Jacob LaRiviere" userId="ce09254313b39afc" providerId="LiveId" clId="{2E15F13B-B6F3-4405-99E1-554D58A40ED3}" dt="2020-09-30T18:52:01.717" v="1"/>
        <pc:sldMkLst>
          <pc:docMk/>
          <pc:sldMk cId="1703527241" sldId="348"/>
        </pc:sldMkLst>
      </pc:sldChg>
      <pc:sldChg chg="ord">
        <pc:chgData name="Jacob LaRiviere" userId="ce09254313b39afc" providerId="LiveId" clId="{2E15F13B-B6F3-4405-99E1-554D58A40ED3}" dt="2020-09-30T18:52:01.717" v="1"/>
        <pc:sldMkLst>
          <pc:docMk/>
          <pc:sldMk cId="2270715624" sldId="349"/>
        </pc:sldMkLst>
      </pc:sldChg>
      <pc:sldChg chg="ord">
        <pc:chgData name="Jacob LaRiviere" userId="ce09254313b39afc" providerId="LiveId" clId="{2E15F13B-B6F3-4405-99E1-554D58A40ED3}" dt="2020-09-30T18:52:01.717" v="1"/>
        <pc:sldMkLst>
          <pc:docMk/>
          <pc:sldMk cId="373741871" sldId="350"/>
        </pc:sldMkLst>
      </pc:sldChg>
      <pc:sldChg chg="ord">
        <pc:chgData name="Jacob LaRiviere" userId="ce09254313b39afc" providerId="LiveId" clId="{2E15F13B-B6F3-4405-99E1-554D58A40ED3}" dt="2020-09-30T18:52:01.717" v="1"/>
        <pc:sldMkLst>
          <pc:docMk/>
          <pc:sldMk cId="1315890951" sldId="351"/>
        </pc:sldMkLst>
      </pc:sldChg>
      <pc:sldChg chg="ord">
        <pc:chgData name="Jacob LaRiviere" userId="ce09254313b39afc" providerId="LiveId" clId="{2E15F13B-B6F3-4405-99E1-554D58A40ED3}" dt="2020-09-30T18:52:01.717" v="1"/>
        <pc:sldMkLst>
          <pc:docMk/>
          <pc:sldMk cId="3367587030" sldId="352"/>
        </pc:sldMkLst>
      </pc:sldChg>
      <pc:sldChg chg="modSp new mod">
        <pc:chgData name="Jacob LaRiviere" userId="ce09254313b39afc" providerId="LiveId" clId="{2E15F13B-B6F3-4405-99E1-554D58A40ED3}" dt="2020-09-30T18:52:15.764" v="15" actId="20577"/>
        <pc:sldMkLst>
          <pc:docMk/>
          <pc:sldMk cId="3184665848" sldId="394"/>
        </pc:sldMkLst>
        <pc:spChg chg="mod">
          <ac:chgData name="Jacob LaRiviere" userId="ce09254313b39afc" providerId="LiveId" clId="{2E15F13B-B6F3-4405-99E1-554D58A40ED3}" dt="2020-09-30T18:52:15.764" v="15" actId="20577"/>
          <ac:spMkLst>
            <pc:docMk/>
            <pc:sldMk cId="3184665848" sldId="394"/>
            <ac:spMk id="2" creationId="{D33F6EFF-B071-4E92-8CE9-5417D7435E11}"/>
          </ac:spMkLst>
        </pc:spChg>
      </pc:sldChg>
    </pc:docChg>
  </pc:docChgLst>
  <pc:docChgLst>
    <pc:chgData name="Jacob LaRiviere" userId="ce09254313b39afc" providerId="LiveId" clId="{33DDB2F7-8B7E-469F-B8EB-F67684BC4455}"/>
    <pc:docChg chg="custSel modSld">
      <pc:chgData name="Jacob LaRiviere" userId="ce09254313b39afc" providerId="LiveId" clId="{33DDB2F7-8B7E-469F-B8EB-F67684BC4455}" dt="2020-04-02T02:08:05.768" v="65" actId="1076"/>
      <pc:docMkLst>
        <pc:docMk/>
      </pc:docMkLst>
      <pc:sldChg chg="modSp mod">
        <pc:chgData name="Jacob LaRiviere" userId="ce09254313b39afc" providerId="LiveId" clId="{33DDB2F7-8B7E-469F-B8EB-F67684BC4455}" dt="2020-04-02T01:43:27.250" v="58" actId="5793"/>
        <pc:sldMkLst>
          <pc:docMk/>
          <pc:sldMk cId="2499764740" sldId="261"/>
        </pc:sldMkLst>
        <pc:spChg chg="mod">
          <ac:chgData name="Jacob LaRiviere" userId="ce09254313b39afc" providerId="LiveId" clId="{33DDB2F7-8B7E-469F-B8EB-F67684BC4455}" dt="2020-04-02T01:43:27.250" v="58" actId="5793"/>
          <ac:spMkLst>
            <pc:docMk/>
            <pc:sldMk cId="2499764740" sldId="261"/>
            <ac:spMk id="83974" creationId="{00000000-0000-0000-0000-000000000000}"/>
          </ac:spMkLst>
        </pc:spChg>
      </pc:sldChg>
      <pc:sldChg chg="addSp delSp modSp mod">
        <pc:chgData name="Jacob LaRiviere" userId="ce09254313b39afc" providerId="LiveId" clId="{33DDB2F7-8B7E-469F-B8EB-F67684BC4455}" dt="2020-04-02T02:08:05.768" v="65" actId="1076"/>
        <pc:sldMkLst>
          <pc:docMk/>
          <pc:sldMk cId="108492862" sldId="291"/>
        </pc:sldMkLst>
        <pc:spChg chg="mod">
          <ac:chgData name="Jacob LaRiviere" userId="ce09254313b39afc" providerId="LiveId" clId="{33DDB2F7-8B7E-469F-B8EB-F67684BC4455}" dt="2020-04-02T02:07:50.828" v="62" actId="14100"/>
          <ac:spMkLst>
            <pc:docMk/>
            <pc:sldMk cId="108492862" sldId="291"/>
            <ac:spMk id="122900" creationId="{00000000-0000-0000-0000-000000000000}"/>
          </ac:spMkLst>
        </pc:spChg>
        <pc:spChg chg="mod">
          <ac:chgData name="Jacob LaRiviere" userId="ce09254313b39afc" providerId="LiveId" clId="{33DDB2F7-8B7E-469F-B8EB-F67684BC4455}" dt="2020-04-02T02:07:55.445" v="63" actId="14100"/>
          <ac:spMkLst>
            <pc:docMk/>
            <pc:sldMk cId="108492862" sldId="291"/>
            <ac:spMk id="122901" creationId="{00000000-0000-0000-0000-000000000000}"/>
          </ac:spMkLst>
        </pc:spChg>
        <pc:spChg chg="mod">
          <ac:chgData name="Jacob LaRiviere" userId="ce09254313b39afc" providerId="LiveId" clId="{33DDB2F7-8B7E-469F-B8EB-F67684BC4455}" dt="2020-04-02T02:05:41.355" v="59" actId="1076"/>
          <ac:spMkLst>
            <pc:docMk/>
            <pc:sldMk cId="108492862" sldId="291"/>
            <ac:spMk id="122902" creationId="{00000000-0000-0000-0000-000000000000}"/>
          </ac:spMkLst>
        </pc:spChg>
        <pc:spChg chg="mod">
          <ac:chgData name="Jacob LaRiviere" userId="ce09254313b39afc" providerId="LiveId" clId="{33DDB2F7-8B7E-469F-B8EB-F67684BC4455}" dt="2020-04-02T02:08:05.768" v="65" actId="1076"/>
          <ac:spMkLst>
            <pc:docMk/>
            <pc:sldMk cId="108492862" sldId="291"/>
            <ac:spMk id="122903" creationId="{00000000-0000-0000-0000-000000000000}"/>
          </ac:spMkLst>
        </pc:spChg>
        <pc:spChg chg="mod">
          <ac:chgData name="Jacob LaRiviere" userId="ce09254313b39afc" providerId="LiveId" clId="{33DDB2F7-8B7E-469F-B8EB-F67684BC4455}" dt="2020-04-02T02:08:02.570" v="64" actId="1076"/>
          <ac:spMkLst>
            <pc:docMk/>
            <pc:sldMk cId="108492862" sldId="291"/>
            <ac:spMk id="122904" creationId="{00000000-0000-0000-0000-000000000000}"/>
          </ac:spMkLst>
        </pc:spChg>
        <pc:grpChg chg="mod">
          <ac:chgData name="Jacob LaRiviere" userId="ce09254313b39afc" providerId="LiveId" clId="{33DDB2F7-8B7E-469F-B8EB-F67684BC4455}" dt="2020-04-02T02:08:05.768" v="65" actId="1076"/>
          <ac:grpSpMkLst>
            <pc:docMk/>
            <pc:sldMk cId="108492862" sldId="291"/>
            <ac:grpSpMk id="122885" creationId="{00000000-0000-0000-0000-000000000000}"/>
          </ac:grpSpMkLst>
        </pc:grpChg>
        <pc:grpChg chg="mod">
          <ac:chgData name="Jacob LaRiviere" userId="ce09254313b39afc" providerId="LiveId" clId="{33DDB2F7-8B7E-469F-B8EB-F67684BC4455}" dt="2020-04-02T02:08:05.768" v="65" actId="1076"/>
          <ac:grpSpMkLst>
            <pc:docMk/>
            <pc:sldMk cId="108492862" sldId="291"/>
            <ac:grpSpMk id="122887" creationId="{00000000-0000-0000-0000-000000000000}"/>
          </ac:grpSpMkLst>
        </pc:grpChg>
        <pc:cxnChg chg="add del">
          <ac:chgData name="Jacob LaRiviere" userId="ce09254313b39afc" providerId="LiveId" clId="{33DDB2F7-8B7E-469F-B8EB-F67684BC4455}" dt="2020-04-02T02:07:45.265" v="61" actId="478"/>
          <ac:cxnSpMkLst>
            <pc:docMk/>
            <pc:sldMk cId="108492862" sldId="291"/>
            <ac:cxnSpMk id="4" creationId="{11FFEF61-2D45-460E-801E-20849CFD771F}"/>
          </ac:cxnSpMkLst>
        </pc:cxnChg>
      </pc:sldChg>
      <pc:sldChg chg="modSp mod">
        <pc:chgData name="Jacob LaRiviere" userId="ce09254313b39afc" providerId="LiveId" clId="{33DDB2F7-8B7E-469F-B8EB-F67684BC4455}" dt="2020-04-01T23:32:56.345" v="51" actId="20577"/>
        <pc:sldMkLst>
          <pc:docMk/>
          <pc:sldMk cId="35247852" sldId="338"/>
        </pc:sldMkLst>
        <pc:spChg chg="mod">
          <ac:chgData name="Jacob LaRiviere" userId="ce09254313b39afc" providerId="LiveId" clId="{33DDB2F7-8B7E-469F-B8EB-F67684BC4455}" dt="2020-04-01T23:32:56.345" v="51" actId="20577"/>
          <ac:spMkLst>
            <pc:docMk/>
            <pc:sldMk cId="35247852" sldId="338"/>
            <ac:spMk id="3" creationId="{00000000-0000-0000-0000-000000000000}"/>
          </ac:spMkLst>
        </pc:spChg>
      </pc:sldChg>
      <pc:sldChg chg="modSp">
        <pc:chgData name="Jacob LaRiviere" userId="ce09254313b39afc" providerId="LiveId" clId="{33DDB2F7-8B7E-469F-B8EB-F67684BC4455}" dt="2020-04-02T00:45:18.066" v="53"/>
        <pc:sldMkLst>
          <pc:docMk/>
          <pc:sldMk cId="1867132328" sldId="373"/>
        </pc:sldMkLst>
        <pc:spChg chg="mod">
          <ac:chgData name="Jacob LaRiviere" userId="ce09254313b39afc" providerId="LiveId" clId="{33DDB2F7-8B7E-469F-B8EB-F67684BC4455}" dt="2020-04-02T00:45:18.066" v="53"/>
          <ac:spMkLst>
            <pc:docMk/>
            <pc:sldMk cId="1867132328" sldId="373"/>
            <ac:spMk id="18" creationId="{00000000-0000-0000-0000-000000000000}"/>
          </ac:spMkLst>
        </pc:spChg>
      </pc:sldChg>
      <pc:sldChg chg="modSp">
        <pc:chgData name="Jacob LaRiviere" userId="ce09254313b39afc" providerId="LiveId" clId="{33DDB2F7-8B7E-469F-B8EB-F67684BC4455}" dt="2020-04-02T00:46:10.515" v="56"/>
        <pc:sldMkLst>
          <pc:docMk/>
          <pc:sldMk cId="4019119478" sldId="374"/>
        </pc:sldMkLst>
        <pc:spChg chg="mod">
          <ac:chgData name="Jacob LaRiviere" userId="ce09254313b39afc" providerId="LiveId" clId="{33DDB2F7-8B7E-469F-B8EB-F67684BC4455}" dt="2020-04-02T00:45:59.661" v="54"/>
          <ac:spMkLst>
            <pc:docMk/>
            <pc:sldMk cId="4019119478" sldId="374"/>
            <ac:spMk id="18" creationId="{00000000-0000-0000-0000-000000000000}"/>
          </ac:spMkLst>
        </pc:spChg>
        <pc:spChg chg="mod">
          <ac:chgData name="Jacob LaRiviere" userId="ce09254313b39afc" providerId="LiveId" clId="{33DDB2F7-8B7E-469F-B8EB-F67684BC4455}" dt="2020-04-02T00:46:10.515" v="56"/>
          <ac:spMkLst>
            <pc:docMk/>
            <pc:sldMk cId="4019119478" sldId="374"/>
            <ac:spMk id="19" creationId="{00000000-0000-0000-0000-000000000000}"/>
          </ac:spMkLst>
        </pc:spChg>
      </pc:sldChg>
    </pc:docChg>
  </pc:docChgLst>
  <pc:docChgLst>
    <pc:chgData name="Jacob LaRiviere" userId="ce09254313b39afc" providerId="LiveId" clId="{EC0BBC0A-F064-4DF6-BFE5-9228846E384A}"/>
    <pc:docChg chg="custSel addSld modSld">
      <pc:chgData name="Jacob LaRiviere" userId="ce09254313b39afc" providerId="LiveId" clId="{EC0BBC0A-F064-4DF6-BFE5-9228846E384A}" dt="2019-04-04T00:47:33.826" v="24" actId="478"/>
      <pc:docMkLst>
        <pc:docMk/>
      </pc:docMkLst>
      <pc:sldChg chg="delSp">
        <pc:chgData name="Jacob LaRiviere" userId="ce09254313b39afc" providerId="LiveId" clId="{EC0BBC0A-F064-4DF6-BFE5-9228846E384A}" dt="2019-04-04T00:47:33.826" v="24" actId="478"/>
        <pc:sldMkLst>
          <pc:docMk/>
          <pc:sldMk cId="108492862" sldId="291"/>
        </pc:sldMkLst>
        <pc:spChg chg="del">
          <ac:chgData name="Jacob LaRiviere" userId="ce09254313b39afc" providerId="LiveId" clId="{EC0BBC0A-F064-4DF6-BFE5-9228846E384A}" dt="2019-04-04T00:47:33.826" v="24" actId="478"/>
          <ac:spMkLst>
            <pc:docMk/>
            <pc:sldMk cId="108492862" sldId="291"/>
            <ac:spMk id="122888" creationId="{00000000-0000-0000-0000-000000000000}"/>
          </ac:spMkLst>
        </pc:spChg>
        <pc:spChg chg="del">
          <ac:chgData name="Jacob LaRiviere" userId="ce09254313b39afc" providerId="LiveId" clId="{EC0BBC0A-F064-4DF6-BFE5-9228846E384A}" dt="2019-04-04T00:47:29.349" v="23" actId="478"/>
          <ac:spMkLst>
            <pc:docMk/>
            <pc:sldMk cId="108492862" sldId="291"/>
            <ac:spMk id="122891" creationId="{00000000-0000-0000-0000-000000000000}"/>
          </ac:spMkLst>
        </pc:spChg>
      </pc:sldChg>
      <pc:sldChg chg="modSp">
        <pc:chgData name="Jacob LaRiviere" userId="ce09254313b39afc" providerId="LiveId" clId="{EC0BBC0A-F064-4DF6-BFE5-9228846E384A}" dt="2019-04-04T00:47:16.628" v="22" actId="27636"/>
        <pc:sldMkLst>
          <pc:docMk/>
          <pc:sldMk cId="2643693899" sldId="304"/>
        </pc:sldMkLst>
        <pc:spChg chg="mod">
          <ac:chgData name="Jacob LaRiviere" userId="ce09254313b39afc" providerId="LiveId" clId="{EC0BBC0A-F064-4DF6-BFE5-9228846E384A}" dt="2019-04-04T00:47:16.628" v="22" actId="27636"/>
          <ac:spMkLst>
            <pc:docMk/>
            <pc:sldMk cId="2643693899" sldId="304"/>
            <ac:spMk id="3" creationId="{00000000-0000-0000-0000-000000000000}"/>
          </ac:spMkLst>
        </pc:spChg>
      </pc:sldChg>
      <pc:sldChg chg="modSp">
        <pc:chgData name="Jacob LaRiviere" userId="ce09254313b39afc" providerId="LiveId" clId="{EC0BBC0A-F064-4DF6-BFE5-9228846E384A}" dt="2019-04-04T00:42:41.861" v="10" actId="20577"/>
        <pc:sldMkLst>
          <pc:docMk/>
          <pc:sldMk cId="3547357643" sldId="364"/>
        </pc:sldMkLst>
        <pc:spChg chg="mod">
          <ac:chgData name="Jacob LaRiviere" userId="ce09254313b39afc" providerId="LiveId" clId="{EC0BBC0A-F064-4DF6-BFE5-9228846E384A}" dt="2019-04-04T00:42:41.861" v="10" actId="20577"/>
          <ac:spMkLst>
            <pc:docMk/>
            <pc:sldMk cId="3547357643" sldId="364"/>
            <ac:spMk id="3" creationId="{00000000-0000-0000-0000-000000000000}"/>
          </ac:spMkLst>
        </pc:spChg>
      </pc:sldChg>
      <pc:sldChg chg="modSp">
        <pc:chgData name="Jacob LaRiviere" userId="ce09254313b39afc" providerId="LiveId" clId="{EC0BBC0A-F064-4DF6-BFE5-9228846E384A}" dt="2019-04-04T00:42:50.863" v="19" actId="20577"/>
        <pc:sldMkLst>
          <pc:docMk/>
          <pc:sldMk cId="3054756620" sldId="365"/>
        </pc:sldMkLst>
        <pc:spChg chg="mod">
          <ac:chgData name="Jacob LaRiviere" userId="ce09254313b39afc" providerId="LiveId" clId="{EC0BBC0A-F064-4DF6-BFE5-9228846E384A}" dt="2019-04-04T00:42:50.863" v="19" actId="20577"/>
          <ac:spMkLst>
            <pc:docMk/>
            <pc:sldMk cId="3054756620" sldId="365"/>
            <ac:spMk id="3" creationId="{00000000-0000-0000-0000-000000000000}"/>
          </ac:spMkLst>
        </pc:spChg>
      </pc:sldChg>
      <pc:sldChg chg="modSp">
        <pc:chgData name="Jacob LaRiviere" userId="ce09254313b39afc" providerId="LiveId" clId="{EC0BBC0A-F064-4DF6-BFE5-9228846E384A}" dt="2019-04-04T00:43:01.884" v="20" actId="20577"/>
        <pc:sldMkLst>
          <pc:docMk/>
          <pc:sldMk cId="1051942169" sldId="375"/>
        </pc:sldMkLst>
        <pc:spChg chg="mod">
          <ac:chgData name="Jacob LaRiviere" userId="ce09254313b39afc" providerId="LiveId" clId="{EC0BBC0A-F064-4DF6-BFE5-9228846E384A}" dt="2019-04-04T00:43:01.884" v="20" actId="20577"/>
          <ac:spMkLst>
            <pc:docMk/>
            <pc:sldMk cId="1051942169" sldId="375"/>
            <ac:spMk id="3" creationId="{1FE1CD35-5FB3-4AEC-9E31-4B59727F9C7A}"/>
          </ac:spMkLst>
        </pc:spChg>
      </pc:sldChg>
      <pc:sldChg chg="add">
        <pc:chgData name="Jacob LaRiviere" userId="ce09254313b39afc" providerId="LiveId" clId="{EC0BBC0A-F064-4DF6-BFE5-9228846E384A}" dt="2019-04-04T00:47:16.003" v="21"/>
        <pc:sldMkLst>
          <pc:docMk/>
          <pc:sldMk cId="1475535793" sldId="393"/>
        </pc:sldMkLst>
      </pc:sldChg>
    </pc:docChg>
  </pc:docChgLst>
  <pc:docChgLst>
    <pc:chgData name="Jacob LaRiviere" userId="ce09254313b39afc" providerId="LiveId" clId="{C8123E54-6B98-4B06-A583-5C71973C3730}"/>
    <pc:docChg chg="undo custSel modSld">
      <pc:chgData name="Jacob LaRiviere" userId="ce09254313b39afc" providerId="LiveId" clId="{C8123E54-6B98-4B06-A583-5C71973C3730}" dt="2020-05-06T21:13:50.882" v="196" actId="22"/>
      <pc:docMkLst>
        <pc:docMk/>
      </pc:docMkLst>
      <pc:sldChg chg="addSp delSp modSp mod">
        <pc:chgData name="Jacob LaRiviere" userId="ce09254313b39afc" providerId="LiveId" clId="{C8123E54-6B98-4B06-A583-5C71973C3730}" dt="2020-05-06T21:13:46.820" v="195" actId="1076"/>
        <pc:sldMkLst>
          <pc:docMk/>
          <pc:sldMk cId="998883672" sldId="343"/>
        </pc:sldMkLst>
        <pc:spChg chg="add del mod">
          <ac:chgData name="Jacob LaRiviere" userId="ce09254313b39afc" providerId="LiveId" clId="{C8123E54-6B98-4B06-A583-5C71973C3730}" dt="2020-05-06T21:12:04.045" v="51" actId="767"/>
          <ac:spMkLst>
            <pc:docMk/>
            <pc:sldMk cId="998883672" sldId="343"/>
            <ac:spMk id="2" creationId="{5BEBE02E-B368-4466-8F48-E9BD6084B8A2}"/>
          </ac:spMkLst>
        </pc:spChg>
        <pc:spChg chg="add mod">
          <ac:chgData name="Jacob LaRiviere" userId="ce09254313b39afc" providerId="LiveId" clId="{C8123E54-6B98-4B06-A583-5C71973C3730}" dt="2020-05-06T21:13:46.820" v="195" actId="1076"/>
          <ac:spMkLst>
            <pc:docMk/>
            <pc:sldMk cId="998883672" sldId="343"/>
            <ac:spMk id="3" creationId="{1504CA0D-6927-4BE1-8E4F-8A8A3387043D}"/>
          </ac:spMkLst>
        </pc:spChg>
        <pc:spChg chg="mod">
          <ac:chgData name="Jacob LaRiviere" userId="ce09254313b39afc" providerId="LiveId" clId="{C8123E54-6B98-4B06-A583-5C71973C3730}" dt="2020-05-06T21:12:14.580" v="52" actId="20577"/>
          <ac:spMkLst>
            <pc:docMk/>
            <pc:sldMk cId="998883672" sldId="343"/>
            <ac:spMk id="83974" creationId="{00000000-0000-0000-0000-000000000000}"/>
          </ac:spMkLst>
        </pc:spChg>
      </pc:sldChg>
      <pc:sldChg chg="addSp delSp modSp mod">
        <pc:chgData name="Jacob LaRiviere" userId="ce09254313b39afc" providerId="LiveId" clId="{C8123E54-6B98-4B06-A583-5C71973C3730}" dt="2020-05-06T21:13:50.882" v="196" actId="22"/>
        <pc:sldMkLst>
          <pc:docMk/>
          <pc:sldMk cId="61904161" sldId="345"/>
        </pc:sldMkLst>
        <pc:spChg chg="add del mod">
          <ac:chgData name="Jacob LaRiviere" userId="ce09254313b39afc" providerId="LiveId" clId="{C8123E54-6B98-4B06-A583-5C71973C3730}" dt="2020-05-06T21:12:02.313" v="46" actId="22"/>
          <ac:spMkLst>
            <pc:docMk/>
            <pc:sldMk cId="61904161" sldId="345"/>
            <ac:spMk id="2" creationId="{219F126B-B081-4D6A-B245-3D0F83A76C1B}"/>
          </ac:spMkLst>
        </pc:spChg>
        <pc:spChg chg="add">
          <ac:chgData name="Jacob LaRiviere" userId="ce09254313b39afc" providerId="LiveId" clId="{C8123E54-6B98-4B06-A583-5C71973C3730}" dt="2020-05-06T21:13:50.882" v="196" actId="22"/>
          <ac:spMkLst>
            <pc:docMk/>
            <pc:sldMk cId="61904161" sldId="345"/>
            <ac:spMk id="3" creationId="{CA9C47C6-F378-43A7-B0D4-B6EBE8EE9E63}"/>
          </ac:spMkLst>
        </pc:spChg>
        <pc:spChg chg="mod">
          <ac:chgData name="Jacob LaRiviere" userId="ce09254313b39afc" providerId="LiveId" clId="{C8123E54-6B98-4B06-A583-5C71973C3730}" dt="2020-05-06T21:12:24.906" v="56" actId="20577"/>
          <ac:spMkLst>
            <pc:docMk/>
            <pc:sldMk cId="61904161" sldId="345"/>
            <ac:spMk id="83974"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52517-3A63-4883-8B22-B57FD18A92E2}"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7A820-8112-4AFA-BD31-F81D6B6BE418}" type="slidenum">
              <a:rPr lang="en-US" smtClean="0"/>
              <a:t>‹#›</a:t>
            </a:fld>
            <a:endParaRPr lang="en-US"/>
          </a:p>
        </p:txBody>
      </p:sp>
    </p:spTree>
    <p:extLst>
      <p:ext uri="{BB962C8B-B14F-4D97-AF65-F5344CB8AC3E}">
        <p14:creationId xmlns:p14="http://schemas.microsoft.com/office/powerpoint/2010/main" val="236867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704AAB-5A3C-4E56-A8E8-7639430469F8}" type="slidenum">
              <a:rPr lang="en-US" altLang="en-US"/>
              <a:pPr eaLnBrk="1" hangingPunct="1"/>
              <a:t>39</a:t>
            </a:fld>
            <a:endParaRPr lang="en-US" altLang="en-US"/>
          </a:p>
        </p:txBody>
      </p:sp>
      <p:sp>
        <p:nvSpPr>
          <p:cNvPr id="215043" name="Rectangle 3074"/>
          <p:cNvSpPr>
            <a:spLocks noGrp="1" noRot="1" noChangeAspect="1" noChangeArrowheads="1" noTextEdit="1"/>
          </p:cNvSpPr>
          <p:nvPr>
            <p:ph type="sldImg"/>
          </p:nvPr>
        </p:nvSpPr>
        <p:spPr>
          <a:ln/>
        </p:spPr>
      </p:sp>
      <p:sp>
        <p:nvSpPr>
          <p:cNvPr id="215044"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82126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242064-28BC-4E4A-A387-6B5A58140A9E}" type="slidenum">
              <a:rPr lang="en-US" altLang="en-US"/>
              <a:pPr eaLnBrk="1" hangingPunct="1"/>
              <a:t>52</a:t>
            </a:fld>
            <a:endParaRPr lang="en-US" altLang="en-US"/>
          </a:p>
        </p:txBody>
      </p:sp>
      <p:sp>
        <p:nvSpPr>
          <p:cNvPr id="218115" name="Rectangle 2050"/>
          <p:cNvSpPr>
            <a:spLocks noGrp="1" noRot="1" noChangeAspect="1" noChangeArrowheads="1" noTextEdit="1"/>
          </p:cNvSpPr>
          <p:nvPr>
            <p:ph type="sldImg"/>
          </p:nvPr>
        </p:nvSpPr>
        <p:spPr>
          <a:ln/>
        </p:spPr>
      </p:sp>
      <p:sp>
        <p:nvSpPr>
          <p:cNvPr id="21811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65226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42D8E6-C5A8-4571-968D-7A08D1D26097}" type="slidenum">
              <a:rPr lang="en-US" altLang="en-US"/>
              <a:pPr eaLnBrk="1" hangingPunct="1"/>
              <a:t>53</a:t>
            </a:fld>
            <a:endParaRPr lang="en-US" altLang="en-US"/>
          </a:p>
        </p:txBody>
      </p:sp>
      <p:sp>
        <p:nvSpPr>
          <p:cNvPr id="219139" name="Rectangle 1026"/>
          <p:cNvSpPr>
            <a:spLocks noGrp="1" noRot="1" noChangeAspect="1" noChangeArrowheads="1" noTextEdit="1"/>
          </p:cNvSpPr>
          <p:nvPr>
            <p:ph type="sldImg"/>
          </p:nvPr>
        </p:nvSpPr>
        <p:spPr>
          <a:ln/>
        </p:spPr>
      </p:sp>
      <p:sp>
        <p:nvSpPr>
          <p:cNvPr id="2191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Can be converted into a markup formula</a:t>
            </a:r>
          </a:p>
          <a:p>
            <a:pPr eaLnBrk="1" hangingPunct="1"/>
            <a:endParaRPr lang="en-US" altLang="en-US"/>
          </a:p>
          <a:p>
            <a:pPr eaLnBrk="1" hangingPunct="1"/>
            <a:r>
              <a:rPr lang="en-US" altLang="en-US"/>
              <a:t>Often used to justify a “constant markup” policy</a:t>
            </a:r>
          </a:p>
          <a:p>
            <a:pPr eaLnBrk="1" hangingPunct="1"/>
            <a:endParaRPr lang="en-US" altLang="en-US"/>
          </a:p>
          <a:p>
            <a:pPr eaLnBrk="1" hangingPunct="1"/>
            <a:r>
              <a:rPr lang="en-US" altLang="en-US"/>
              <a:t>but it doesn’t justify that, since elasticity changes from market to market</a:t>
            </a:r>
          </a:p>
          <a:p>
            <a:pPr eaLnBrk="1" hangingPunct="1"/>
            <a:endParaRPr lang="en-US" altLang="en-US"/>
          </a:p>
          <a:p>
            <a:pPr eaLnBrk="1" hangingPunct="1"/>
            <a:r>
              <a:rPr lang="en-US" altLang="en-US"/>
              <a:t>In markets with less elastic demand, price higher.  This is known as price discrimination</a:t>
            </a:r>
          </a:p>
          <a:p>
            <a:pPr eaLnBrk="1" hangingPunct="1"/>
            <a:endParaRPr lang="en-US" altLang="en-US"/>
          </a:p>
        </p:txBody>
      </p:sp>
    </p:spTree>
    <p:extLst>
      <p:ext uri="{BB962C8B-B14F-4D97-AF65-F5344CB8AC3E}">
        <p14:creationId xmlns:p14="http://schemas.microsoft.com/office/powerpoint/2010/main" val="335068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5185F1-0166-47FC-9A1C-E3ABEB6AE60E}" type="slidenum">
              <a:rPr lang="en-US" altLang="en-US"/>
              <a:pPr eaLnBrk="1" hangingPunct="1"/>
              <a:t>61</a:t>
            </a:fld>
            <a:endParaRPr lang="en-US" altLang="en-US"/>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54250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658FA9-5049-4848-9180-D8570163D6F4}" type="slidenum">
              <a:rPr lang="en-US" altLang="en-US"/>
              <a:pPr eaLnBrk="1" hangingPunct="1"/>
              <a:t>62</a:t>
            </a:fld>
            <a:endParaRPr lang="en-US" alt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7361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658FA9-5049-4848-9180-D8570163D6F4}" type="slidenum">
              <a:rPr lang="en-US" altLang="en-US"/>
              <a:pPr eaLnBrk="1" hangingPunct="1"/>
              <a:t>63</a:t>
            </a:fld>
            <a:endParaRPr lang="en-US" alt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005581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658FA9-5049-4848-9180-D8570163D6F4}" type="slidenum">
              <a:rPr lang="en-US" altLang="en-US"/>
              <a:pPr eaLnBrk="1" hangingPunct="1"/>
              <a:t>64</a:t>
            </a:fld>
            <a:endParaRPr lang="en-US" alt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28373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658FA9-5049-4848-9180-D8570163D6F4}" type="slidenum">
              <a:rPr lang="en-US" altLang="en-US"/>
              <a:pPr eaLnBrk="1" hangingPunct="1"/>
              <a:t>65</a:t>
            </a:fld>
            <a:endParaRPr lang="en-US" alt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37283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658FA9-5049-4848-9180-D8570163D6F4}" type="slidenum">
              <a:rPr lang="en-US" altLang="en-US"/>
              <a:pPr eaLnBrk="1" hangingPunct="1"/>
              <a:t>66</a:t>
            </a:fld>
            <a:endParaRPr lang="en-US" alt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218509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6280CE-BC4D-44F8-8E18-F1AF0C197572}" type="slidenum">
              <a:rPr lang="en-US" altLang="en-US"/>
              <a:pPr eaLnBrk="1" hangingPunct="1"/>
              <a:t>70</a:t>
            </a:fld>
            <a:endParaRPr lang="en-US" altLang="en-US"/>
          </a:p>
        </p:txBody>
      </p:sp>
      <p:sp>
        <p:nvSpPr>
          <p:cNvPr id="229379" name="Rectangle 2050"/>
          <p:cNvSpPr>
            <a:spLocks noGrp="1" noRot="1" noChangeAspect="1" noChangeArrowheads="1" noTextEdit="1"/>
          </p:cNvSpPr>
          <p:nvPr>
            <p:ph type="sldImg"/>
          </p:nvPr>
        </p:nvSpPr>
        <p:spPr>
          <a:ln/>
        </p:spPr>
      </p:sp>
      <p:sp>
        <p:nvSpPr>
          <p:cNvPr id="22938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95780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461194-05A9-464C-BB99-DA137A99B775}" type="slidenum">
              <a:rPr lang="en-US" altLang="en-US"/>
              <a:pPr eaLnBrk="1" hangingPunct="1"/>
              <a:t>71</a:t>
            </a:fld>
            <a:endParaRPr lang="en-US" altLang="en-US"/>
          </a:p>
        </p:txBody>
      </p:sp>
      <p:sp>
        <p:nvSpPr>
          <p:cNvPr id="230403" name="Rectangle 1026"/>
          <p:cNvSpPr>
            <a:spLocks noGrp="1" noRot="1" noChangeAspect="1" noChangeArrowheads="1" noTextEdit="1"/>
          </p:cNvSpPr>
          <p:nvPr>
            <p:ph type="sldImg"/>
          </p:nvPr>
        </p:nvSpPr>
        <p:spPr>
          <a:ln/>
        </p:spPr>
      </p:sp>
      <p:sp>
        <p:nvSpPr>
          <p:cNvPr id="2304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Vector of ones, vector of inverse elasticities</a:t>
            </a:r>
          </a:p>
        </p:txBody>
      </p:sp>
    </p:spTree>
    <p:extLst>
      <p:ext uri="{BB962C8B-B14F-4D97-AF65-F5344CB8AC3E}">
        <p14:creationId xmlns:p14="http://schemas.microsoft.com/office/powerpoint/2010/main" val="2914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704AAB-5A3C-4E56-A8E8-7639430469F8}" type="slidenum">
              <a:rPr lang="en-US" altLang="en-US"/>
              <a:pPr eaLnBrk="1" hangingPunct="1"/>
              <a:t>40</a:t>
            </a:fld>
            <a:endParaRPr lang="en-US" altLang="en-US"/>
          </a:p>
        </p:txBody>
      </p:sp>
      <p:sp>
        <p:nvSpPr>
          <p:cNvPr id="215043" name="Rectangle 3074"/>
          <p:cNvSpPr>
            <a:spLocks noGrp="1" noRot="1" noChangeAspect="1" noChangeArrowheads="1" noTextEdit="1"/>
          </p:cNvSpPr>
          <p:nvPr>
            <p:ph type="sldImg"/>
          </p:nvPr>
        </p:nvSpPr>
        <p:spPr>
          <a:ln/>
        </p:spPr>
      </p:sp>
      <p:sp>
        <p:nvSpPr>
          <p:cNvPr id="215044"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03849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704AAB-5A3C-4E56-A8E8-7639430469F8}" type="slidenum">
              <a:rPr lang="en-US" altLang="en-US"/>
              <a:pPr eaLnBrk="1" hangingPunct="1"/>
              <a:t>41</a:t>
            </a:fld>
            <a:endParaRPr lang="en-US" altLang="en-US"/>
          </a:p>
        </p:txBody>
      </p:sp>
      <p:sp>
        <p:nvSpPr>
          <p:cNvPr id="215043" name="Rectangle 3074"/>
          <p:cNvSpPr>
            <a:spLocks noGrp="1" noRot="1" noChangeAspect="1" noChangeArrowheads="1" noTextEdit="1"/>
          </p:cNvSpPr>
          <p:nvPr>
            <p:ph type="sldImg"/>
          </p:nvPr>
        </p:nvSpPr>
        <p:spPr>
          <a:ln/>
        </p:spPr>
      </p:sp>
      <p:sp>
        <p:nvSpPr>
          <p:cNvPr id="215044"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26883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64F8B3-435C-4941-8E1E-637CDFD17305}" type="slidenum">
              <a:rPr lang="en-US" altLang="en-US"/>
              <a:pPr eaLnBrk="1" hangingPunct="1"/>
              <a:t>42</a:t>
            </a:fld>
            <a:endParaRPr lang="en-US" altLang="en-US"/>
          </a:p>
        </p:txBody>
      </p:sp>
      <p:sp>
        <p:nvSpPr>
          <p:cNvPr id="214019" name="Rectangle 1026"/>
          <p:cNvSpPr>
            <a:spLocks noGrp="1" noRot="1" noChangeAspect="1" noChangeArrowheads="1" noTextEdit="1"/>
          </p:cNvSpPr>
          <p:nvPr>
            <p:ph type="sldImg"/>
          </p:nvPr>
        </p:nvSpPr>
        <p:spPr>
          <a:ln/>
        </p:spPr>
      </p:sp>
      <p:sp>
        <p:nvSpPr>
          <p:cNvPr id="2140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20391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F386C4-F8BA-4F97-A712-C238F27D3605}" type="slidenum">
              <a:rPr lang="en-US" altLang="en-US"/>
              <a:pPr eaLnBrk="1" hangingPunct="1"/>
              <a:t>46</a:t>
            </a:fld>
            <a:endParaRPr lang="en-US" alt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Necessarily elasticity &gt; 1</a:t>
            </a:r>
          </a:p>
          <a:p>
            <a:pPr eaLnBrk="1" hangingPunct="1"/>
            <a:endParaRPr lang="en-US" altLang="en-US"/>
          </a:p>
          <a:p>
            <a:pPr eaLnBrk="1" hangingPunct="1"/>
            <a:r>
              <a:rPr lang="en-US" altLang="en-US"/>
              <a:t>Markup formula widely abused as a pricing strategy</a:t>
            </a:r>
          </a:p>
          <a:p>
            <a:pPr eaLnBrk="1" hangingPunct="1"/>
            <a:endParaRPr lang="en-US" altLang="en-US"/>
          </a:p>
          <a:p>
            <a:pPr eaLnBrk="1" hangingPunct="1"/>
            <a:r>
              <a:rPr lang="en-US" altLang="en-US"/>
              <a:t>Price-cost margin AKA Lerner index</a:t>
            </a:r>
          </a:p>
        </p:txBody>
      </p:sp>
    </p:spTree>
    <p:extLst>
      <p:ext uri="{BB962C8B-B14F-4D97-AF65-F5344CB8AC3E}">
        <p14:creationId xmlns:p14="http://schemas.microsoft.com/office/powerpoint/2010/main" val="50344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F386C4-F8BA-4F97-A712-C238F27D3605}" type="slidenum">
              <a:rPr lang="en-US" altLang="en-US"/>
              <a:pPr eaLnBrk="1" hangingPunct="1"/>
              <a:t>47</a:t>
            </a:fld>
            <a:endParaRPr lang="en-US" alt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Necessarily elasticity &gt; 1</a:t>
            </a:r>
          </a:p>
          <a:p>
            <a:pPr eaLnBrk="1" hangingPunct="1"/>
            <a:endParaRPr lang="en-US" altLang="en-US"/>
          </a:p>
          <a:p>
            <a:pPr eaLnBrk="1" hangingPunct="1"/>
            <a:r>
              <a:rPr lang="en-US" altLang="en-US"/>
              <a:t>Markup formula widely abused as a pricing strategy</a:t>
            </a:r>
          </a:p>
          <a:p>
            <a:pPr eaLnBrk="1" hangingPunct="1"/>
            <a:endParaRPr lang="en-US" altLang="en-US"/>
          </a:p>
          <a:p>
            <a:pPr eaLnBrk="1" hangingPunct="1"/>
            <a:r>
              <a:rPr lang="en-US" altLang="en-US"/>
              <a:t>Price-cost margin AKA Lerner index</a:t>
            </a:r>
          </a:p>
        </p:txBody>
      </p:sp>
    </p:spTree>
    <p:extLst>
      <p:ext uri="{BB962C8B-B14F-4D97-AF65-F5344CB8AC3E}">
        <p14:creationId xmlns:p14="http://schemas.microsoft.com/office/powerpoint/2010/main" val="102763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F386C4-F8BA-4F97-A712-C238F27D3605}" type="slidenum">
              <a:rPr lang="en-US" altLang="en-US"/>
              <a:pPr eaLnBrk="1" hangingPunct="1"/>
              <a:t>48</a:t>
            </a:fld>
            <a:endParaRPr lang="en-US" alt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Necessarily elasticity &gt; 1</a:t>
            </a:r>
          </a:p>
          <a:p>
            <a:pPr eaLnBrk="1" hangingPunct="1"/>
            <a:endParaRPr lang="en-US" altLang="en-US"/>
          </a:p>
          <a:p>
            <a:pPr eaLnBrk="1" hangingPunct="1"/>
            <a:r>
              <a:rPr lang="en-US" altLang="en-US"/>
              <a:t>Markup formula widely abused as a pricing strategy</a:t>
            </a:r>
          </a:p>
          <a:p>
            <a:pPr eaLnBrk="1" hangingPunct="1"/>
            <a:endParaRPr lang="en-US" altLang="en-US"/>
          </a:p>
          <a:p>
            <a:pPr eaLnBrk="1" hangingPunct="1"/>
            <a:r>
              <a:rPr lang="en-US" altLang="en-US"/>
              <a:t>Price-cost margin AKA Lerner index</a:t>
            </a:r>
          </a:p>
        </p:txBody>
      </p:sp>
    </p:spTree>
    <p:extLst>
      <p:ext uri="{BB962C8B-B14F-4D97-AF65-F5344CB8AC3E}">
        <p14:creationId xmlns:p14="http://schemas.microsoft.com/office/powerpoint/2010/main" val="93880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242064-28BC-4E4A-A387-6B5A58140A9E}" type="slidenum">
              <a:rPr lang="en-US" altLang="en-US"/>
              <a:pPr eaLnBrk="1" hangingPunct="1"/>
              <a:t>50</a:t>
            </a:fld>
            <a:endParaRPr lang="en-US" altLang="en-US"/>
          </a:p>
        </p:txBody>
      </p:sp>
      <p:sp>
        <p:nvSpPr>
          <p:cNvPr id="218115" name="Rectangle 2050"/>
          <p:cNvSpPr>
            <a:spLocks noGrp="1" noRot="1" noChangeAspect="1" noChangeArrowheads="1" noTextEdit="1"/>
          </p:cNvSpPr>
          <p:nvPr>
            <p:ph type="sldImg"/>
          </p:nvPr>
        </p:nvSpPr>
        <p:spPr>
          <a:ln/>
        </p:spPr>
      </p:sp>
      <p:sp>
        <p:nvSpPr>
          <p:cNvPr id="21811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0881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242064-28BC-4E4A-A387-6B5A58140A9E}" type="slidenum">
              <a:rPr lang="en-US" altLang="en-US"/>
              <a:pPr eaLnBrk="1" hangingPunct="1"/>
              <a:t>51</a:t>
            </a:fld>
            <a:endParaRPr lang="en-US" altLang="en-US"/>
          </a:p>
        </p:txBody>
      </p:sp>
      <p:sp>
        <p:nvSpPr>
          <p:cNvPr id="218115" name="Rectangle 2050"/>
          <p:cNvSpPr>
            <a:spLocks noGrp="1" noRot="1" noChangeAspect="1" noChangeArrowheads="1" noTextEdit="1"/>
          </p:cNvSpPr>
          <p:nvPr>
            <p:ph type="sldImg"/>
          </p:nvPr>
        </p:nvSpPr>
        <p:spPr>
          <a:ln/>
        </p:spPr>
      </p:sp>
      <p:sp>
        <p:nvSpPr>
          <p:cNvPr id="21811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41924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63FDB4-73B9-41B1-8F95-F5F61DE56E79}" type="datetime1">
              <a:rPr lang="en-US" smtClean="0"/>
              <a:t>9/30/2020</a:t>
            </a:fld>
            <a:endParaRPr lang="en-US"/>
          </a:p>
        </p:txBody>
      </p:sp>
      <p:sp>
        <p:nvSpPr>
          <p:cNvPr id="5" name="Footer Placeholder 4"/>
          <p:cNvSpPr>
            <a:spLocks noGrp="1"/>
          </p:cNvSpPr>
          <p:nvPr>
            <p:ph type="ftr" sz="quarter" idx="11"/>
          </p:nvPr>
        </p:nvSpPr>
        <p:spPr/>
        <p:txBody>
          <a:bodyPr/>
          <a:lstStyle/>
          <a:p>
            <a:r>
              <a:rPr lang="en-US"/>
              <a:t>McAfee: Pricing</a:t>
            </a:r>
          </a:p>
        </p:txBody>
      </p:sp>
      <p:sp>
        <p:nvSpPr>
          <p:cNvPr id="6" name="Slide Number Placeholder 5"/>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159754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9605E-78C0-4BB3-AA7A-3A203F119951}" type="datetime1">
              <a:rPr lang="en-US" smtClean="0"/>
              <a:t>9/30/2020</a:t>
            </a:fld>
            <a:endParaRPr lang="en-US"/>
          </a:p>
        </p:txBody>
      </p:sp>
      <p:sp>
        <p:nvSpPr>
          <p:cNvPr id="5" name="Footer Placeholder 4"/>
          <p:cNvSpPr>
            <a:spLocks noGrp="1"/>
          </p:cNvSpPr>
          <p:nvPr>
            <p:ph type="ftr" sz="quarter" idx="11"/>
          </p:nvPr>
        </p:nvSpPr>
        <p:spPr/>
        <p:txBody>
          <a:bodyPr/>
          <a:lstStyle/>
          <a:p>
            <a:r>
              <a:rPr lang="en-US"/>
              <a:t>McAfee: Pricing</a:t>
            </a:r>
          </a:p>
        </p:txBody>
      </p:sp>
      <p:sp>
        <p:nvSpPr>
          <p:cNvPr id="6" name="Slide Number Placeholder 5"/>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318077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9D27F7-5467-461F-86E2-8B8BBF3D5DFD}" type="datetime1">
              <a:rPr lang="en-US" smtClean="0"/>
              <a:t>9/30/2020</a:t>
            </a:fld>
            <a:endParaRPr lang="en-US"/>
          </a:p>
        </p:txBody>
      </p:sp>
      <p:sp>
        <p:nvSpPr>
          <p:cNvPr id="5" name="Footer Placeholder 4"/>
          <p:cNvSpPr>
            <a:spLocks noGrp="1"/>
          </p:cNvSpPr>
          <p:nvPr>
            <p:ph type="ftr" sz="quarter" idx="11"/>
          </p:nvPr>
        </p:nvSpPr>
        <p:spPr/>
        <p:txBody>
          <a:bodyPr/>
          <a:lstStyle/>
          <a:p>
            <a:r>
              <a:rPr lang="en-US"/>
              <a:t>McAfee: Pricing</a:t>
            </a:r>
          </a:p>
        </p:txBody>
      </p:sp>
      <p:sp>
        <p:nvSpPr>
          <p:cNvPr id="6" name="Slide Number Placeholder 5"/>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218039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1 Board of Directors Process Cyan">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062089" y="291847"/>
            <a:ext cx="5376992" cy="1792326"/>
          </a:xfrm>
          <a:noFill/>
        </p:spPr>
        <p:txBody>
          <a:bodyPr vert="horz" wrap="square" lIns="146304" tIns="109728" rIns="146304" bIns="109728" rtlCol="0">
            <a:noAutofit/>
          </a:bodyPr>
          <a:lstStyle>
            <a:lvl1pPr>
              <a:defRPr lang="en-US" sz="2745" dirty="0" smtClean="0">
                <a:gradFill>
                  <a:gsLst>
                    <a:gs pos="2917">
                      <a:schemeClr val="bg2"/>
                    </a:gs>
                    <a:gs pos="30000">
                      <a:schemeClr val="bg2"/>
                    </a:gs>
                  </a:gsLst>
                  <a:lin ang="5400000" scaled="0"/>
                </a:gradFill>
                <a:latin typeface="+mn-lt"/>
              </a:defRPr>
            </a:lvl1pPr>
          </a:lstStyle>
          <a:p>
            <a:pPr marL="0" lvl="0" indent="0">
              <a:spcBef>
                <a:spcPts val="0"/>
              </a:spcBef>
              <a:buNone/>
            </a:pPr>
            <a:r>
              <a:rPr lang="en-US" dirty="0"/>
              <a:t>Speaker Name</a:t>
            </a:r>
          </a:p>
        </p:txBody>
      </p:sp>
      <p:sp>
        <p:nvSpPr>
          <p:cNvPr id="9" name="Title 1"/>
          <p:cNvSpPr>
            <a:spLocks noGrp="1"/>
          </p:cNvSpPr>
          <p:nvPr>
            <p:ph type="title" hasCustomPrompt="1"/>
          </p:nvPr>
        </p:nvSpPr>
        <p:spPr>
          <a:xfrm>
            <a:off x="270795" y="2084173"/>
            <a:ext cx="9860673" cy="3588542"/>
          </a:xfrm>
          <a:solidFill>
            <a:schemeClr val="accent1"/>
          </a:solidFill>
        </p:spPr>
        <p:txBody>
          <a:bodyPr vert="horz" wrap="square" lIns="146304" tIns="91440" rIns="146304" bIns="91440" rtlCol="0" anchor="ctr" anchorCtr="0">
            <a:noAutofit/>
          </a:bodyPr>
          <a:lstStyle>
            <a:lvl1pPr>
              <a:defRPr lang="en-US" sz="3529" spc="-98" dirty="0">
                <a:gradFill>
                  <a:gsLst>
                    <a:gs pos="5833">
                      <a:schemeClr val="bg1"/>
                    </a:gs>
                    <a:gs pos="18000">
                      <a:schemeClr val="bg1"/>
                    </a:gs>
                  </a:gsLst>
                  <a:lin ang="5400000" scaled="0"/>
                </a:gradFill>
              </a:defRPr>
            </a:lvl1pPr>
          </a:lstStyle>
          <a:p>
            <a:pPr lvl="0"/>
            <a:r>
              <a:rPr lang="en-US" dirty="0"/>
              <a:t>Presentation title</a:t>
            </a:r>
          </a:p>
        </p:txBody>
      </p:sp>
      <p:sp>
        <p:nvSpPr>
          <p:cNvPr id="6" name="Rectangle 5"/>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321623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1 Board of Directors Cool Gray 3">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062089" y="291847"/>
            <a:ext cx="5376992" cy="1792326"/>
          </a:xfrm>
          <a:noFill/>
        </p:spPr>
        <p:txBody>
          <a:bodyPr vert="horz" wrap="square" lIns="146304" tIns="109728" rIns="146304" bIns="109728" rtlCol="0">
            <a:noAutofit/>
          </a:bodyPr>
          <a:lstStyle>
            <a:lvl1pPr>
              <a:defRPr lang="en-US" sz="2745" dirty="0" smtClean="0">
                <a:gradFill>
                  <a:gsLst>
                    <a:gs pos="2917">
                      <a:schemeClr val="bg2"/>
                    </a:gs>
                    <a:gs pos="30000">
                      <a:schemeClr val="bg2"/>
                    </a:gs>
                  </a:gsLst>
                  <a:lin ang="5400000" scaled="0"/>
                </a:gradFill>
                <a:latin typeface="+mn-lt"/>
              </a:defRPr>
            </a:lvl1pPr>
          </a:lstStyle>
          <a:p>
            <a:pPr marL="0" lvl="0" indent="0">
              <a:spcBef>
                <a:spcPts val="0"/>
              </a:spcBef>
              <a:buNone/>
            </a:pPr>
            <a:r>
              <a:rPr lang="en-US" dirty="0"/>
              <a:t>Speaker Name</a:t>
            </a:r>
          </a:p>
        </p:txBody>
      </p:sp>
      <p:sp>
        <p:nvSpPr>
          <p:cNvPr id="9" name="Title 1"/>
          <p:cNvSpPr>
            <a:spLocks noGrp="1"/>
          </p:cNvSpPr>
          <p:nvPr>
            <p:ph type="title" hasCustomPrompt="1"/>
          </p:nvPr>
        </p:nvSpPr>
        <p:spPr>
          <a:xfrm>
            <a:off x="270795" y="2084173"/>
            <a:ext cx="9860673" cy="3588542"/>
          </a:xfrm>
          <a:solidFill>
            <a:schemeClr val="tx2"/>
          </a:solidFill>
        </p:spPr>
        <p:txBody>
          <a:bodyPr vert="horz" wrap="square" lIns="146304" tIns="91440" rIns="146304" bIns="91440" rtlCol="0" anchor="ctr" anchorCtr="0">
            <a:noAutofit/>
          </a:bodyPr>
          <a:lstStyle>
            <a:lvl1pPr>
              <a:defRPr lang="en-US" sz="3529" spc="-98" dirty="0">
                <a:gradFill>
                  <a:gsLst>
                    <a:gs pos="5833">
                      <a:schemeClr val="bg1"/>
                    </a:gs>
                    <a:gs pos="18000">
                      <a:schemeClr val="bg1"/>
                    </a:gs>
                  </a:gsLst>
                  <a:lin ang="5400000" scaled="0"/>
                </a:gradFill>
              </a:defRPr>
            </a:lvl1pPr>
          </a:lstStyle>
          <a:p>
            <a:pPr lvl="0"/>
            <a:r>
              <a:rPr lang="en-US" dirty="0"/>
              <a:t>Presentation title</a:t>
            </a:r>
          </a:p>
        </p:txBody>
      </p:sp>
      <p:sp>
        <p:nvSpPr>
          <p:cNvPr id="6" name="Rectangle 5"/>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41722976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1 Board of Directors Blank">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062089" y="291847"/>
            <a:ext cx="5376992" cy="1792326"/>
          </a:xfrm>
          <a:noFill/>
        </p:spPr>
        <p:txBody>
          <a:bodyPr vert="horz" wrap="square" lIns="146304" tIns="109728" rIns="146304" bIns="109728" rtlCol="0">
            <a:noAutofit/>
          </a:bodyPr>
          <a:lstStyle>
            <a:lvl1pPr>
              <a:defRPr lang="en-US" sz="2745" dirty="0" smtClean="0">
                <a:gradFill>
                  <a:gsLst>
                    <a:gs pos="2917">
                      <a:schemeClr val="bg2"/>
                    </a:gs>
                    <a:gs pos="30000">
                      <a:schemeClr val="bg2"/>
                    </a:gs>
                  </a:gsLst>
                  <a:lin ang="5400000" scaled="0"/>
                </a:gradFill>
                <a:latin typeface="+mn-lt"/>
              </a:defRPr>
            </a:lvl1pPr>
          </a:lstStyle>
          <a:p>
            <a:pPr marL="0" lvl="0" indent="0">
              <a:spcBef>
                <a:spcPts val="0"/>
              </a:spcBef>
              <a:buNone/>
            </a:pPr>
            <a:r>
              <a:rPr lang="en-US" dirty="0"/>
              <a:t>Speaker Name</a:t>
            </a:r>
          </a:p>
        </p:txBody>
      </p:sp>
      <p:sp>
        <p:nvSpPr>
          <p:cNvPr id="9" name="Title 1"/>
          <p:cNvSpPr>
            <a:spLocks noGrp="1"/>
          </p:cNvSpPr>
          <p:nvPr>
            <p:ph type="title" hasCustomPrompt="1"/>
          </p:nvPr>
        </p:nvSpPr>
        <p:spPr>
          <a:xfrm>
            <a:off x="270795" y="2084173"/>
            <a:ext cx="9860673" cy="3588542"/>
          </a:xfrm>
          <a:noFill/>
        </p:spPr>
        <p:txBody>
          <a:bodyPr vert="horz" wrap="square" lIns="146304" tIns="91440" rIns="146304" bIns="91440" rtlCol="0" anchor="ctr" anchorCtr="0">
            <a:noAutofit/>
          </a:bodyPr>
          <a:lstStyle>
            <a:lvl1pPr>
              <a:defRPr lang="en-US" sz="3529" spc="-98" dirty="0">
                <a:gradFill>
                  <a:gsLst>
                    <a:gs pos="5833">
                      <a:schemeClr val="bg2"/>
                    </a:gs>
                    <a:gs pos="18000">
                      <a:schemeClr val="bg2"/>
                    </a:gs>
                  </a:gsLst>
                  <a:lin ang="5400000" scaled="0"/>
                </a:gradFill>
              </a:defRPr>
            </a:lvl1pPr>
          </a:lstStyle>
          <a:p>
            <a:pPr lvl="0"/>
            <a:r>
              <a:rPr lang="en-US" dirty="0"/>
              <a:t>Presentation title</a:t>
            </a:r>
          </a:p>
        </p:txBody>
      </p:sp>
      <p:sp>
        <p:nvSpPr>
          <p:cNvPr id="6" name="Rectangle 5"/>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477444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2 Board of Directors Process Cyan">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0796" y="4781909"/>
            <a:ext cx="5376992" cy="1792326"/>
          </a:xfrm>
          <a:noFill/>
        </p:spPr>
        <p:txBody>
          <a:bodyPr lIns="146304" tIns="109728" rIns="146304" bIns="109728">
            <a:noAutofit/>
          </a:bodyPr>
          <a:lstStyle>
            <a:lvl1pPr marL="0" indent="0">
              <a:spcBef>
                <a:spcPts val="0"/>
              </a:spcBef>
              <a:buNone/>
              <a:defRPr sz="2745" spc="0" baseline="0">
                <a:gradFill>
                  <a:gsLst>
                    <a:gs pos="2917">
                      <a:schemeClr val="bg2"/>
                    </a:gs>
                    <a:gs pos="30000">
                      <a:schemeClr val="bg2"/>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0795" y="2084173"/>
            <a:ext cx="9860673" cy="2689656"/>
          </a:xfrm>
          <a:solidFill>
            <a:schemeClr val="accent1"/>
          </a:solidFill>
        </p:spPr>
        <p:txBody>
          <a:bodyPr lIns="146304" tIns="91440" rIns="146304" bIns="91440" anchor="ctr" anchorCtr="0"/>
          <a:lstStyle>
            <a:lvl1pPr>
              <a:defRPr sz="3529" spc="-98" baseline="0">
                <a:gradFill>
                  <a:gsLst>
                    <a:gs pos="5833">
                      <a:schemeClr val="bg1"/>
                    </a:gs>
                    <a:gs pos="18000">
                      <a:schemeClr val="bg1"/>
                    </a:gs>
                  </a:gsLst>
                  <a:lin ang="5400000" scaled="0"/>
                </a:gradFill>
              </a:defRPr>
            </a:lvl1pPr>
          </a:lstStyle>
          <a:p>
            <a:r>
              <a:rPr lang="en-US" dirty="0"/>
              <a:t>Presentation title</a:t>
            </a:r>
          </a:p>
        </p:txBody>
      </p:sp>
      <p:sp>
        <p:nvSpPr>
          <p:cNvPr id="6" name="Rectangle 5"/>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16147800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2 Board of Directors Cool Gray 3">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0796" y="4781909"/>
            <a:ext cx="5376992" cy="1792326"/>
          </a:xfrm>
          <a:noFill/>
        </p:spPr>
        <p:txBody>
          <a:bodyPr lIns="146304" tIns="109728" rIns="146304" bIns="109728">
            <a:noAutofit/>
          </a:bodyPr>
          <a:lstStyle>
            <a:lvl1pPr marL="0" indent="0">
              <a:spcBef>
                <a:spcPts val="0"/>
              </a:spcBef>
              <a:buNone/>
              <a:defRPr sz="2745" spc="0" baseline="0">
                <a:gradFill>
                  <a:gsLst>
                    <a:gs pos="2917">
                      <a:schemeClr val="bg2"/>
                    </a:gs>
                    <a:gs pos="30000">
                      <a:schemeClr val="bg2"/>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0795" y="2084173"/>
            <a:ext cx="9860673" cy="2689656"/>
          </a:xfrm>
          <a:solidFill>
            <a:schemeClr val="tx2"/>
          </a:solidFill>
        </p:spPr>
        <p:txBody>
          <a:bodyPr lIns="146304" tIns="91440" rIns="146304" bIns="91440" anchor="ctr" anchorCtr="0"/>
          <a:lstStyle>
            <a:lvl1pPr>
              <a:defRPr sz="3529" spc="-98" baseline="0">
                <a:gradFill>
                  <a:gsLst>
                    <a:gs pos="5833">
                      <a:schemeClr val="bg1"/>
                    </a:gs>
                    <a:gs pos="18000">
                      <a:schemeClr val="bg1"/>
                    </a:gs>
                  </a:gsLst>
                  <a:lin ang="5400000" scaled="0"/>
                </a:gradFill>
              </a:defRPr>
            </a:lvl1pPr>
          </a:lstStyle>
          <a:p>
            <a:r>
              <a:rPr lang="en-US" dirty="0"/>
              <a:t>Presentation title</a:t>
            </a:r>
          </a:p>
        </p:txBody>
      </p:sp>
      <p:sp>
        <p:nvSpPr>
          <p:cNvPr id="6" name="Rectangle 5"/>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3926361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2 Board of Directors Blank">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0796" y="4781909"/>
            <a:ext cx="5376992" cy="1792326"/>
          </a:xfrm>
          <a:noFill/>
        </p:spPr>
        <p:txBody>
          <a:bodyPr lIns="146304" tIns="109728" rIns="146304" bIns="109728">
            <a:noAutofit/>
          </a:bodyPr>
          <a:lstStyle>
            <a:lvl1pPr marL="0" indent="0">
              <a:spcBef>
                <a:spcPts val="0"/>
              </a:spcBef>
              <a:buNone/>
              <a:defRPr sz="2745" spc="0" baseline="0">
                <a:gradFill>
                  <a:gsLst>
                    <a:gs pos="2917">
                      <a:schemeClr val="bg2"/>
                    </a:gs>
                    <a:gs pos="30000">
                      <a:schemeClr val="bg2"/>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0795" y="2084173"/>
            <a:ext cx="9860673" cy="2689656"/>
          </a:xfrm>
          <a:solidFill>
            <a:schemeClr val="tx1"/>
          </a:solidFill>
        </p:spPr>
        <p:txBody>
          <a:bodyPr lIns="146304" tIns="91440" rIns="146304" bIns="91440" anchor="ctr" anchorCtr="0"/>
          <a:lstStyle>
            <a:lvl1pPr>
              <a:defRPr sz="3529" spc="-98" baseline="0">
                <a:gradFill>
                  <a:gsLst>
                    <a:gs pos="5833">
                      <a:schemeClr val="bg2"/>
                    </a:gs>
                    <a:gs pos="18000">
                      <a:schemeClr val="bg2"/>
                    </a:gs>
                  </a:gsLst>
                  <a:lin ang="5400000" scaled="0"/>
                </a:gradFill>
              </a:defRPr>
            </a:lvl1pPr>
          </a:lstStyle>
          <a:p>
            <a:r>
              <a:rPr lang="en-US" dirty="0"/>
              <a:t>Presentation title</a:t>
            </a:r>
          </a:p>
        </p:txBody>
      </p:sp>
      <p:sp>
        <p:nvSpPr>
          <p:cNvPr id="6" name="Rectangle 5"/>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178252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3 Board of Directors Process Cyan">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69239" y="4774607"/>
            <a:ext cx="5376992" cy="1792326"/>
          </a:xfrm>
          <a:solidFill>
            <a:schemeClr val="accent1"/>
          </a:solidFill>
        </p:spPr>
        <p:txBody>
          <a:bodyPr lIns="146304" tIns="109728" rIns="146304" bIns="109728">
            <a:noAutofit/>
          </a:bodyPr>
          <a:lstStyle>
            <a:lvl1pPr marL="0" indent="0">
              <a:spcBef>
                <a:spcPts val="0"/>
              </a:spcBef>
              <a:buNone/>
              <a:defRPr sz="2745" spc="0" baseline="0">
                <a:gradFill>
                  <a:gsLst>
                    <a:gs pos="2917">
                      <a:schemeClr val="bg1"/>
                    </a:gs>
                    <a:gs pos="30000">
                      <a:schemeClr val="bg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0795" y="2084173"/>
            <a:ext cx="9860673" cy="2689656"/>
          </a:xfrm>
          <a:solidFill>
            <a:schemeClr val="tx1"/>
          </a:solidFill>
        </p:spPr>
        <p:txBody>
          <a:bodyPr lIns="146304" tIns="91440" rIns="146304" bIns="91440" anchor="ctr" anchorCtr="0"/>
          <a:lstStyle>
            <a:lvl1pPr>
              <a:defRPr sz="3529" spc="-98" baseline="0">
                <a:gradFill>
                  <a:gsLst>
                    <a:gs pos="5833">
                      <a:schemeClr val="bg2"/>
                    </a:gs>
                    <a:gs pos="18000">
                      <a:schemeClr val="bg2"/>
                    </a:gs>
                  </a:gsLst>
                  <a:lin ang="5400000" scaled="0"/>
                </a:gradFill>
              </a:defRPr>
            </a:lvl1pPr>
          </a:lstStyle>
          <a:p>
            <a:r>
              <a:rPr lang="en-US" dirty="0"/>
              <a:t>Presentation title</a:t>
            </a:r>
          </a:p>
        </p:txBody>
      </p:sp>
      <p:sp>
        <p:nvSpPr>
          <p:cNvPr id="6" name="Rectangle 5"/>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629410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3 Board of Directors Cool Gray 3">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69239" y="4774607"/>
            <a:ext cx="5376992" cy="1792326"/>
          </a:xfrm>
          <a:solidFill>
            <a:schemeClr val="tx2"/>
          </a:solidFill>
        </p:spPr>
        <p:txBody>
          <a:bodyPr lIns="146304" tIns="109728" rIns="146304" bIns="109728">
            <a:noAutofit/>
          </a:bodyPr>
          <a:lstStyle>
            <a:lvl1pPr marL="0" indent="0">
              <a:spcBef>
                <a:spcPts val="0"/>
              </a:spcBef>
              <a:buNone/>
              <a:defRPr sz="2745" spc="0" baseline="0">
                <a:gradFill>
                  <a:gsLst>
                    <a:gs pos="2917">
                      <a:schemeClr val="bg1"/>
                    </a:gs>
                    <a:gs pos="30000">
                      <a:schemeClr val="bg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0795" y="2084173"/>
            <a:ext cx="9860673" cy="2689656"/>
          </a:xfrm>
          <a:solidFill>
            <a:schemeClr val="tx1"/>
          </a:solidFill>
        </p:spPr>
        <p:txBody>
          <a:bodyPr lIns="146304" tIns="91440" rIns="146304" bIns="91440" anchor="ctr" anchorCtr="0"/>
          <a:lstStyle>
            <a:lvl1pPr>
              <a:defRPr sz="3529" spc="-98" baseline="0">
                <a:gradFill>
                  <a:gsLst>
                    <a:gs pos="5833">
                      <a:schemeClr val="bg2"/>
                    </a:gs>
                    <a:gs pos="18000">
                      <a:schemeClr val="bg2"/>
                    </a:gs>
                  </a:gsLst>
                  <a:lin ang="5400000" scaled="0"/>
                </a:gradFill>
              </a:defRPr>
            </a:lvl1pPr>
          </a:lstStyle>
          <a:p>
            <a:r>
              <a:rPr lang="en-US" dirty="0"/>
              <a:t>Presentation title</a:t>
            </a:r>
          </a:p>
        </p:txBody>
      </p:sp>
      <p:sp>
        <p:nvSpPr>
          <p:cNvPr id="6" name="Rectangle 5"/>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1000188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E25DC-238E-4E7F-9EEC-03A23E9AA9BD}" type="datetime1">
              <a:rPr lang="en-US" smtClean="0"/>
              <a:t>9/30/2020</a:t>
            </a:fld>
            <a:endParaRPr lang="en-US"/>
          </a:p>
        </p:txBody>
      </p:sp>
      <p:sp>
        <p:nvSpPr>
          <p:cNvPr id="5" name="Footer Placeholder 4"/>
          <p:cNvSpPr>
            <a:spLocks noGrp="1"/>
          </p:cNvSpPr>
          <p:nvPr>
            <p:ph type="ftr" sz="quarter" idx="11"/>
          </p:nvPr>
        </p:nvSpPr>
        <p:spPr/>
        <p:txBody>
          <a:bodyPr/>
          <a:lstStyle/>
          <a:p>
            <a:r>
              <a:rPr lang="en-US"/>
              <a:t>McAfee: Pricing</a:t>
            </a:r>
          </a:p>
        </p:txBody>
      </p:sp>
      <p:sp>
        <p:nvSpPr>
          <p:cNvPr id="6" name="Slide Number Placeholder 5"/>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3534447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3 Board of Directors Blank">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69239" y="4774607"/>
            <a:ext cx="5376992" cy="1792326"/>
          </a:xfrm>
          <a:noFill/>
        </p:spPr>
        <p:txBody>
          <a:bodyPr lIns="146304" tIns="109728" rIns="146304" bIns="109728">
            <a:noAutofit/>
          </a:bodyPr>
          <a:lstStyle>
            <a:lvl1pPr marL="0" indent="0">
              <a:spcBef>
                <a:spcPts val="0"/>
              </a:spcBef>
              <a:buNone/>
              <a:defRPr sz="2745" spc="0" baseline="0">
                <a:gradFill>
                  <a:gsLst>
                    <a:gs pos="2917">
                      <a:schemeClr val="bg2"/>
                    </a:gs>
                    <a:gs pos="30000">
                      <a:schemeClr val="bg2"/>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0795" y="2084173"/>
            <a:ext cx="9860673" cy="2689656"/>
          </a:xfrm>
          <a:solidFill>
            <a:schemeClr val="tx1"/>
          </a:solidFill>
        </p:spPr>
        <p:txBody>
          <a:bodyPr lIns="146304" tIns="91440" rIns="146304" bIns="91440" anchor="ctr" anchorCtr="0"/>
          <a:lstStyle>
            <a:lvl1pPr>
              <a:defRPr sz="3529" spc="-98" baseline="0">
                <a:gradFill>
                  <a:gsLst>
                    <a:gs pos="5833">
                      <a:schemeClr val="bg2"/>
                    </a:gs>
                    <a:gs pos="18000">
                      <a:schemeClr val="bg2"/>
                    </a:gs>
                  </a:gsLst>
                  <a:lin ang="5400000" scaled="0"/>
                </a:gradFill>
              </a:defRPr>
            </a:lvl1pPr>
          </a:lstStyle>
          <a:p>
            <a:r>
              <a:rPr lang="en-US" dirty="0"/>
              <a:t>Presentation title</a:t>
            </a:r>
          </a:p>
        </p:txBody>
      </p:sp>
      <p:sp>
        <p:nvSpPr>
          <p:cNvPr id="6" name="Rectangle 5"/>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38527927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4 Board of Directors Process Cy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8" y="2081644"/>
            <a:ext cx="8066267" cy="2692186"/>
          </a:xfrm>
          <a:solidFill>
            <a:schemeClr val="accent1"/>
          </a:solidFill>
        </p:spPr>
        <p:txBody>
          <a:bodyPr vert="horz" wrap="square" lIns="146304" tIns="91440" rIns="146304" bIns="91440" rtlCol="0" anchor="ctr" anchorCtr="0">
            <a:noAutofit/>
          </a:bodyPr>
          <a:lstStyle>
            <a:lvl1pPr>
              <a:defRPr lang="en-US" sz="3529" spc="-98" dirty="0">
                <a:gradFill>
                  <a:gsLst>
                    <a:gs pos="5833">
                      <a:schemeClr val="tx1"/>
                    </a:gs>
                    <a:gs pos="18000">
                      <a:schemeClr val="tx1"/>
                    </a:gs>
                  </a:gsLst>
                  <a:lin ang="5400000" scaled="0"/>
                </a:gradFill>
              </a:defRPr>
            </a:lvl1pPr>
          </a:lstStyle>
          <a:p>
            <a:pPr lvl="0"/>
            <a:r>
              <a:rPr lang="en-US" dirty="0"/>
              <a:t>Presentation title</a:t>
            </a:r>
          </a:p>
        </p:txBody>
      </p:sp>
      <p:sp>
        <p:nvSpPr>
          <p:cNvPr id="5" name="Text Placeholder 4"/>
          <p:cNvSpPr>
            <a:spLocks noGrp="1"/>
          </p:cNvSpPr>
          <p:nvPr>
            <p:ph type="body" sz="quarter" idx="12" hasCustomPrompt="1"/>
          </p:nvPr>
        </p:nvSpPr>
        <p:spPr>
          <a:xfrm>
            <a:off x="269239" y="4773828"/>
            <a:ext cx="8066266" cy="1793105"/>
          </a:xfrm>
          <a:noFill/>
        </p:spPr>
        <p:txBody>
          <a:bodyPr lIns="146304" tIns="109728" rIns="146304" bIns="109728">
            <a:noAutofit/>
          </a:bodyPr>
          <a:lstStyle>
            <a:lvl1pPr marL="0" indent="0">
              <a:spcBef>
                <a:spcPts val="0"/>
              </a:spcBef>
              <a:buNone/>
              <a:defRPr sz="2745" spc="0" baseline="0">
                <a:gradFill>
                  <a:gsLst>
                    <a:gs pos="0">
                      <a:schemeClr val="tx2"/>
                    </a:gs>
                    <a:gs pos="100000">
                      <a:schemeClr val="tx2"/>
                    </a:gs>
                  </a:gsLst>
                  <a:lin ang="5400000" scaled="0"/>
                </a:gradFill>
                <a:latin typeface="+mn-lt"/>
              </a:defRPr>
            </a:lvl1pPr>
          </a:lstStyle>
          <a:p>
            <a:pPr lvl="0"/>
            <a:r>
              <a:rPr lang="en-US" dirty="0"/>
              <a:t>Speaker Name</a:t>
            </a:r>
          </a:p>
        </p:txBody>
      </p:sp>
      <p:sp>
        <p:nvSpPr>
          <p:cNvPr id="8" name="Rectangle 7"/>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4705781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4 Board of Directors Cool Gray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8" y="2081644"/>
            <a:ext cx="8066267" cy="2692186"/>
          </a:xfrm>
          <a:solidFill>
            <a:schemeClr val="bg2"/>
          </a:solidFill>
        </p:spPr>
        <p:txBody>
          <a:bodyPr lIns="146304" tIns="91440" rIns="146304" bIns="91440" anchor="ctr" anchorCtr="0"/>
          <a:lstStyle>
            <a:lvl1pPr>
              <a:defRPr sz="3529" spc="-98" baseline="0">
                <a:gradFill>
                  <a:gsLst>
                    <a:gs pos="5833">
                      <a:schemeClr val="tx1"/>
                    </a:gs>
                    <a:gs pos="18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239" y="4773828"/>
            <a:ext cx="8066266" cy="1793105"/>
          </a:xfrm>
          <a:noFill/>
        </p:spPr>
        <p:txBody>
          <a:bodyPr lIns="146304" tIns="109728" rIns="146304" bIns="109728">
            <a:noAutofit/>
          </a:bodyPr>
          <a:lstStyle>
            <a:lvl1pPr marL="0" indent="0">
              <a:spcBef>
                <a:spcPts val="0"/>
              </a:spcBef>
              <a:buNone/>
              <a:defRPr sz="2745" spc="0" baseline="0">
                <a:gradFill>
                  <a:gsLst>
                    <a:gs pos="0">
                      <a:schemeClr val="tx2"/>
                    </a:gs>
                    <a:gs pos="100000">
                      <a:schemeClr val="tx2"/>
                    </a:gs>
                  </a:gsLst>
                  <a:lin ang="5400000" scaled="0"/>
                </a:gradFill>
                <a:latin typeface="+mn-lt"/>
              </a:defRPr>
            </a:lvl1pPr>
          </a:lstStyle>
          <a:p>
            <a:pPr lvl="0"/>
            <a:r>
              <a:rPr lang="en-US" dirty="0"/>
              <a:t>Speaker Name</a:t>
            </a:r>
          </a:p>
        </p:txBody>
      </p:sp>
      <p:sp>
        <p:nvSpPr>
          <p:cNvPr id="8" name="Rectangle 7"/>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3852284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4 Board of Directors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8" y="2081644"/>
            <a:ext cx="8066267" cy="2692186"/>
          </a:xfrm>
          <a:solidFill>
            <a:schemeClr val="bg1"/>
          </a:solidFill>
        </p:spPr>
        <p:txBody>
          <a:bodyPr lIns="146304" tIns="91440" rIns="146304" bIns="91440" anchor="ctr" anchorCtr="0"/>
          <a:lstStyle>
            <a:lvl1pPr>
              <a:defRPr sz="3529" spc="-98" baseline="0">
                <a:gradFill>
                  <a:gsLst>
                    <a:gs pos="5833">
                      <a:schemeClr val="tx2"/>
                    </a:gs>
                    <a:gs pos="1800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239" y="4773828"/>
            <a:ext cx="8066266" cy="1793105"/>
          </a:xfrm>
          <a:noFill/>
        </p:spPr>
        <p:txBody>
          <a:bodyPr lIns="146304" tIns="109728" rIns="146304" bIns="109728">
            <a:noAutofit/>
          </a:bodyPr>
          <a:lstStyle>
            <a:lvl1pPr marL="0" indent="0">
              <a:spcBef>
                <a:spcPts val="0"/>
              </a:spcBef>
              <a:buNone/>
              <a:defRPr sz="2745" spc="0" baseline="0">
                <a:gradFill>
                  <a:gsLst>
                    <a:gs pos="0">
                      <a:schemeClr val="tx2"/>
                    </a:gs>
                    <a:gs pos="100000">
                      <a:schemeClr val="tx2"/>
                    </a:gs>
                  </a:gsLst>
                  <a:lin ang="5400000" scaled="0"/>
                </a:gradFill>
                <a:latin typeface="+mj-lt"/>
              </a:defRPr>
            </a:lvl1pPr>
          </a:lstStyle>
          <a:p>
            <a:pPr lvl="0"/>
            <a:r>
              <a:rPr lang="en-US" dirty="0"/>
              <a:t>Speaker Name</a:t>
            </a:r>
          </a:p>
        </p:txBody>
      </p:sp>
      <p:sp>
        <p:nvSpPr>
          <p:cNvPr id="8" name="Rectangle 7"/>
          <p:cNvSpPr/>
          <p:nvPr/>
        </p:nvSpPr>
        <p:spPr bwMode="auto">
          <a:xfrm>
            <a:off x="269302" y="289512"/>
            <a:ext cx="1792702" cy="17929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Board of Directors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210" y="291068"/>
            <a:ext cx="1827729" cy="672413"/>
          </a:xfrm>
          <a:prstGeom prst="rect">
            <a:avLst/>
          </a:prstGeom>
        </p:spPr>
      </p:pic>
    </p:spTree>
    <p:extLst>
      <p:ext uri="{BB962C8B-B14F-4D97-AF65-F5344CB8AC3E}">
        <p14:creationId xmlns:p14="http://schemas.microsoft.com/office/powerpoint/2010/main" val="164775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29">
                <a:latin typeface="+mj-lt"/>
              </a:defRPr>
            </a:lvl1p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506566"/>
          </a:xfrm>
        </p:spPr>
        <p:txBody>
          <a:bodyPr/>
          <a:lstStyle>
            <a:lvl1pPr marL="0" indent="0">
              <a:buNone/>
              <a:defRPr sz="1800">
                <a:gradFill>
                  <a:gsLst>
                    <a:gs pos="1250">
                      <a:schemeClr val="tx2"/>
                    </a:gs>
                    <a:gs pos="99000">
                      <a:schemeClr val="tx2"/>
                    </a:gs>
                  </a:gsLst>
                  <a:lin ang="5400000" scaled="0"/>
                </a:gradFill>
                <a:latin typeface="+mn-lt"/>
              </a:defRPr>
            </a:lvl1pPr>
            <a:lvl2pPr marL="340627" indent="0">
              <a:buFontTx/>
              <a:buNone/>
              <a:defRPr sz="1600"/>
            </a:lvl2pPr>
            <a:lvl3pPr marL="564723" indent="0">
              <a:buNone/>
              <a:defRPr sz="1600"/>
            </a:lvl3pPr>
            <a:lvl4pPr marL="788820" indent="0">
              <a:buNone/>
              <a:defRPr sz="1600"/>
            </a:lvl4pPr>
            <a:lvl5pPr marL="1012917"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p:nvCxnSpPr>
        <p:spPr>
          <a:xfrm>
            <a:off x="269239" y="963482"/>
            <a:ext cx="11653395" cy="0"/>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4"/>
          <p:cNvSpPr>
            <a:spLocks noGrp="1"/>
          </p:cNvSpPr>
          <p:nvPr>
            <p:ph type="sldNum" sz="quarter" idx="4"/>
          </p:nvPr>
        </p:nvSpPr>
        <p:spPr>
          <a:xfrm>
            <a:off x="6693680" y="6502708"/>
            <a:ext cx="597553" cy="364224"/>
          </a:xfrm>
          <a:prstGeom prst="rect">
            <a:avLst/>
          </a:prstGeom>
        </p:spPr>
        <p:txBody>
          <a:bodyPr vert="horz" lIns="91440" tIns="45720" rIns="91440" bIns="45720" rtlCol="0" anchor="ctr"/>
          <a:lstStyle>
            <a:lvl1pPr algn="l">
              <a:defRPr sz="1176">
                <a:solidFill>
                  <a:schemeClr val="tx1">
                    <a:tint val="75000"/>
                  </a:schemeClr>
                </a:solidFill>
              </a:defRPr>
            </a:lvl1pPr>
          </a:lstStyle>
          <a:p>
            <a:fld id="{76B01178-3A51-4FBE-A41C-D89FC6BEBC7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2954779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
          </p:nvPr>
        </p:nvSpPr>
        <p:spPr>
          <a:xfrm>
            <a:off x="6693680" y="6502708"/>
            <a:ext cx="597553" cy="364224"/>
          </a:xfrm>
          <a:prstGeom prst="rect">
            <a:avLst/>
          </a:prstGeom>
        </p:spPr>
        <p:txBody>
          <a:bodyPr vert="horz" lIns="91440" tIns="45720" rIns="91440" bIns="45720" rtlCol="0" anchor="ctr"/>
          <a:lstStyle>
            <a:lvl1pPr algn="l">
              <a:defRPr sz="1176">
                <a:solidFill>
                  <a:schemeClr val="tx1">
                    <a:tint val="75000"/>
                  </a:schemeClr>
                </a:solidFill>
              </a:defRPr>
            </a:lvl1pPr>
          </a:lstStyle>
          <a:p>
            <a:fld id="{76B01178-3A51-4FBE-A41C-D89FC6BEBC7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3353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5E7066-438E-4BFF-BE05-63557C705B7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4099802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E7066-438E-4BFF-BE05-63557C705B7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973140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5E7066-438E-4BFF-BE05-63557C705B7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301259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5E7066-438E-4BFF-BE05-63557C705B79}"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124321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4835E6-FE03-450C-9A26-E5DA7CC2486E}" type="datetime1">
              <a:rPr lang="en-US" smtClean="0"/>
              <a:t>9/30/2020</a:t>
            </a:fld>
            <a:endParaRPr lang="en-US"/>
          </a:p>
        </p:txBody>
      </p:sp>
      <p:sp>
        <p:nvSpPr>
          <p:cNvPr id="5" name="Footer Placeholder 4"/>
          <p:cNvSpPr>
            <a:spLocks noGrp="1"/>
          </p:cNvSpPr>
          <p:nvPr>
            <p:ph type="ftr" sz="quarter" idx="11"/>
          </p:nvPr>
        </p:nvSpPr>
        <p:spPr/>
        <p:txBody>
          <a:bodyPr/>
          <a:lstStyle/>
          <a:p>
            <a:r>
              <a:rPr lang="en-US"/>
              <a:t>McAfee: Pricing</a:t>
            </a:r>
          </a:p>
        </p:txBody>
      </p:sp>
      <p:sp>
        <p:nvSpPr>
          <p:cNvPr id="6" name="Slide Number Placeholder 5"/>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1843285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E7066-438E-4BFF-BE05-63557C705B79}"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236456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5E7066-438E-4BFF-BE05-63557C705B79}"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842855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E7066-438E-4BFF-BE05-63557C705B79}"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2645349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5E7066-438E-4BFF-BE05-63557C705B79}"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2827805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5E7066-438E-4BFF-BE05-63557C705B79}"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42876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E7066-438E-4BFF-BE05-63557C705B7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3797956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E7066-438E-4BFF-BE05-63557C705B7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3BF3-D6BE-4C14-82CC-044FAC2C5900}" type="slidenum">
              <a:rPr lang="en-US" smtClean="0"/>
              <a:t>‹#›</a:t>
            </a:fld>
            <a:endParaRPr lang="en-US"/>
          </a:p>
        </p:txBody>
      </p:sp>
    </p:spTree>
    <p:extLst>
      <p:ext uri="{BB962C8B-B14F-4D97-AF65-F5344CB8AC3E}">
        <p14:creationId xmlns:p14="http://schemas.microsoft.com/office/powerpoint/2010/main" val="2064916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F3CE-9024-4821-88E1-02FA89D5A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C69F8B-508E-4A74-903D-00F748CC6A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08A3EF-3891-44E7-9FD4-1E54D6373835}"/>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5" name="Footer Placeholder 4">
            <a:extLst>
              <a:ext uri="{FF2B5EF4-FFF2-40B4-BE49-F238E27FC236}">
                <a16:creationId xmlns:a16="http://schemas.microsoft.com/office/drawing/2014/main" id="{AEFC1D82-661F-4F6F-B8C5-3E9E20E07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306C3-1C56-426B-968C-3F456994A548}"/>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1817221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C9E9-6EF5-49B8-B776-7BE9AD319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8A5976-2B0D-4C68-BB1B-C34DFA455F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C0DFC-D78B-45A0-82E2-395C6426CBB4}"/>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5" name="Footer Placeholder 4">
            <a:extLst>
              <a:ext uri="{FF2B5EF4-FFF2-40B4-BE49-F238E27FC236}">
                <a16:creationId xmlns:a16="http://schemas.microsoft.com/office/drawing/2014/main" id="{015AC365-B99A-4FE1-B0CB-F2A48C500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20158-EC36-4213-8077-A15A26A4F20F}"/>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2269740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BDAA-20DB-4C54-A71B-7EEE4BFABD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5ACA4D-47CE-477B-93BE-A2FA1DD49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F3A75D-F1CB-43C8-8405-771E7EA78567}"/>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5" name="Footer Placeholder 4">
            <a:extLst>
              <a:ext uri="{FF2B5EF4-FFF2-40B4-BE49-F238E27FC236}">
                <a16:creationId xmlns:a16="http://schemas.microsoft.com/office/drawing/2014/main" id="{C947EA86-927A-43A4-BA63-FD720BA7C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F1954-CBA4-4AEA-ABBD-A50A86B24CB0}"/>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427478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FD6CE2-60BA-4A14-86CA-3877A4AEED0B}" type="datetime1">
              <a:rPr lang="en-US" smtClean="0"/>
              <a:t>9/30/2020</a:t>
            </a:fld>
            <a:endParaRPr lang="en-US"/>
          </a:p>
        </p:txBody>
      </p:sp>
      <p:sp>
        <p:nvSpPr>
          <p:cNvPr id="6" name="Footer Placeholder 5"/>
          <p:cNvSpPr>
            <a:spLocks noGrp="1"/>
          </p:cNvSpPr>
          <p:nvPr>
            <p:ph type="ftr" sz="quarter" idx="11"/>
          </p:nvPr>
        </p:nvSpPr>
        <p:spPr/>
        <p:txBody>
          <a:bodyPr/>
          <a:lstStyle/>
          <a:p>
            <a:r>
              <a:rPr lang="en-US"/>
              <a:t>McAfee: Pricing</a:t>
            </a:r>
          </a:p>
        </p:txBody>
      </p:sp>
      <p:sp>
        <p:nvSpPr>
          <p:cNvPr id="7" name="Slide Number Placeholder 6"/>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618139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ADA4-E57A-4DD8-B648-BAEA3A366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2BFABD-B0A1-41E3-9EC5-1581CFCFA2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BACFDB-EAE9-4F34-BE45-384F663862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11C9F-C760-47ED-9201-F6C15C92D79B}"/>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6" name="Footer Placeholder 5">
            <a:extLst>
              <a:ext uri="{FF2B5EF4-FFF2-40B4-BE49-F238E27FC236}">
                <a16:creationId xmlns:a16="http://schemas.microsoft.com/office/drawing/2014/main" id="{350FFE97-4572-49A6-92D1-20EA3CAA1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E74B7-7254-4584-9892-08E9B091136A}"/>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982050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25D2-CAFB-4944-882F-8B2C93F625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894E98-C52C-4EE4-9034-8785C1109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90934A-F2FC-4D2E-9F27-8E461937B1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9177E-EA4D-4633-9600-4523692AB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43724F-9623-4EF5-886C-6C5D2171C4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C403C6-C370-4A1A-A9C6-FBAFEB3FA64D}"/>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8" name="Footer Placeholder 7">
            <a:extLst>
              <a:ext uri="{FF2B5EF4-FFF2-40B4-BE49-F238E27FC236}">
                <a16:creationId xmlns:a16="http://schemas.microsoft.com/office/drawing/2014/main" id="{3FCCDCCF-9D17-4B2A-B282-CED61AFC0F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255ED5-2EB1-4F77-A175-4B228D962E93}"/>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883842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DA739-3D8A-49A8-BE4B-644E754B7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E9022A-94FF-420B-B559-E45ED9CE55C0}"/>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4" name="Footer Placeholder 3">
            <a:extLst>
              <a:ext uri="{FF2B5EF4-FFF2-40B4-BE49-F238E27FC236}">
                <a16:creationId xmlns:a16="http://schemas.microsoft.com/office/drawing/2014/main" id="{88E634D4-2B96-44BC-9286-C1E054BD37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6684A5-69BC-487C-B93C-77C34512A452}"/>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4171307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61703-A572-45B6-A060-B4B36AA79FAD}"/>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3" name="Footer Placeholder 2">
            <a:extLst>
              <a:ext uri="{FF2B5EF4-FFF2-40B4-BE49-F238E27FC236}">
                <a16:creationId xmlns:a16="http://schemas.microsoft.com/office/drawing/2014/main" id="{DABDEB08-B634-41BC-BADF-112B19ED3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74E9B-BFAF-4F97-809C-903C28D9B8C5}"/>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975794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A5EF-E6D7-472C-A22F-E105EFE00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1D2B32-B9B2-40CC-A923-CB1A16D4B3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09EED-D0D7-4D1C-B035-3A4E33FF5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5225C6-8ADD-4459-AAC3-7800180569DF}"/>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6" name="Footer Placeholder 5">
            <a:extLst>
              <a:ext uri="{FF2B5EF4-FFF2-40B4-BE49-F238E27FC236}">
                <a16:creationId xmlns:a16="http://schemas.microsoft.com/office/drawing/2014/main" id="{58700267-02F9-481F-8C36-805CDBCE6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8A384-91EB-45C4-B7E2-2DBAB6D21E39}"/>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2454073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43-CC0F-4A21-9C58-CF4085EAC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07E366-3F72-42C7-B9A9-CB64224C82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9CF700-D3DD-4326-B688-B16B207F1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D5DADA-6D18-47B1-A694-32179B9A8137}"/>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6" name="Footer Placeholder 5">
            <a:extLst>
              <a:ext uri="{FF2B5EF4-FFF2-40B4-BE49-F238E27FC236}">
                <a16:creationId xmlns:a16="http://schemas.microsoft.com/office/drawing/2014/main" id="{9F889823-313D-472E-BEB4-C301B1054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0D7A2-ABED-4127-80B9-5D11D2591779}"/>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2604048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A894-FB66-496A-8A04-96FDAF8DBE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6E46BC-8BFD-42A1-8DEB-3154D3B6E8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5D999-9217-4DCF-BDA8-6374F45AE467}"/>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5" name="Footer Placeholder 4">
            <a:extLst>
              <a:ext uri="{FF2B5EF4-FFF2-40B4-BE49-F238E27FC236}">
                <a16:creationId xmlns:a16="http://schemas.microsoft.com/office/drawing/2014/main" id="{71757BC1-958B-405E-A77B-A320D6BC5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B1136-9EEC-4C24-B932-4C5AA9ACC3B2}"/>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3522410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D40B8-7317-4356-84DD-627B008138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CD5CFB-CB87-4FE4-BFC2-E34ADB624A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00BCA-44C5-4155-A9A4-FD86C2D37149}"/>
              </a:ext>
            </a:extLst>
          </p:cNvPr>
          <p:cNvSpPr>
            <a:spLocks noGrp="1"/>
          </p:cNvSpPr>
          <p:nvPr>
            <p:ph type="dt" sz="half" idx="10"/>
          </p:nvPr>
        </p:nvSpPr>
        <p:spPr/>
        <p:txBody>
          <a:bodyPr/>
          <a:lstStyle/>
          <a:p>
            <a:fld id="{1F3ED234-9B96-4C62-AF80-64E789A48BBA}" type="datetimeFigureOut">
              <a:rPr lang="en-US" smtClean="0"/>
              <a:t>9/30/2020</a:t>
            </a:fld>
            <a:endParaRPr lang="en-US"/>
          </a:p>
        </p:txBody>
      </p:sp>
      <p:sp>
        <p:nvSpPr>
          <p:cNvPr id="5" name="Footer Placeholder 4">
            <a:extLst>
              <a:ext uri="{FF2B5EF4-FFF2-40B4-BE49-F238E27FC236}">
                <a16:creationId xmlns:a16="http://schemas.microsoft.com/office/drawing/2014/main" id="{8B81EAD7-D195-4707-9508-8B9E3E341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179F-E265-4949-84B4-92138E8EB9F0}"/>
              </a:ext>
            </a:extLst>
          </p:cNvPr>
          <p:cNvSpPr>
            <a:spLocks noGrp="1"/>
          </p:cNvSpPr>
          <p:nvPr>
            <p:ph type="sldNum" sz="quarter" idx="12"/>
          </p:nvPr>
        </p:nvSpPr>
        <p:spPr/>
        <p:txBody>
          <a:bodyPr/>
          <a:lstStyle/>
          <a:p>
            <a:fld id="{D08D7216-5BC1-4A11-AEC6-83BCEA50D0C5}" type="slidenum">
              <a:rPr lang="en-US" smtClean="0"/>
              <a:t>‹#›</a:t>
            </a:fld>
            <a:endParaRPr lang="en-US"/>
          </a:p>
        </p:txBody>
      </p:sp>
    </p:spTree>
    <p:extLst>
      <p:ext uri="{BB962C8B-B14F-4D97-AF65-F5344CB8AC3E}">
        <p14:creationId xmlns:p14="http://schemas.microsoft.com/office/powerpoint/2010/main" val="240748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A31BEF-28D1-4FF8-BCAA-5B277887580C}" type="datetime1">
              <a:rPr lang="en-US" smtClean="0"/>
              <a:t>9/30/2020</a:t>
            </a:fld>
            <a:endParaRPr lang="en-US"/>
          </a:p>
        </p:txBody>
      </p:sp>
      <p:sp>
        <p:nvSpPr>
          <p:cNvPr id="8" name="Footer Placeholder 7"/>
          <p:cNvSpPr>
            <a:spLocks noGrp="1"/>
          </p:cNvSpPr>
          <p:nvPr>
            <p:ph type="ftr" sz="quarter" idx="11"/>
          </p:nvPr>
        </p:nvSpPr>
        <p:spPr/>
        <p:txBody>
          <a:bodyPr/>
          <a:lstStyle/>
          <a:p>
            <a:r>
              <a:rPr lang="en-US"/>
              <a:t>McAfee: Pricing</a:t>
            </a:r>
          </a:p>
        </p:txBody>
      </p:sp>
      <p:sp>
        <p:nvSpPr>
          <p:cNvPr id="9" name="Slide Number Placeholder 8"/>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406267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1749E6-479D-4FD4-8592-1924AE4EF52E}" type="datetime1">
              <a:rPr lang="en-US" smtClean="0"/>
              <a:t>9/30/2020</a:t>
            </a:fld>
            <a:endParaRPr lang="en-US"/>
          </a:p>
        </p:txBody>
      </p:sp>
      <p:sp>
        <p:nvSpPr>
          <p:cNvPr id="4" name="Footer Placeholder 3"/>
          <p:cNvSpPr>
            <a:spLocks noGrp="1"/>
          </p:cNvSpPr>
          <p:nvPr>
            <p:ph type="ftr" sz="quarter" idx="11"/>
          </p:nvPr>
        </p:nvSpPr>
        <p:spPr/>
        <p:txBody>
          <a:bodyPr/>
          <a:lstStyle/>
          <a:p>
            <a:r>
              <a:rPr lang="en-US"/>
              <a:t>McAfee: Pricing</a:t>
            </a:r>
          </a:p>
        </p:txBody>
      </p:sp>
      <p:sp>
        <p:nvSpPr>
          <p:cNvPr id="5" name="Slide Number Placeholder 4"/>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5912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31DFE-B02F-4C3D-86C9-50FB17B96AC6}" type="datetime1">
              <a:rPr lang="en-US" smtClean="0"/>
              <a:t>9/30/2020</a:t>
            </a:fld>
            <a:endParaRPr lang="en-US"/>
          </a:p>
        </p:txBody>
      </p:sp>
      <p:sp>
        <p:nvSpPr>
          <p:cNvPr id="3" name="Footer Placeholder 2"/>
          <p:cNvSpPr>
            <a:spLocks noGrp="1"/>
          </p:cNvSpPr>
          <p:nvPr>
            <p:ph type="ftr" sz="quarter" idx="11"/>
          </p:nvPr>
        </p:nvSpPr>
        <p:spPr/>
        <p:txBody>
          <a:bodyPr/>
          <a:lstStyle/>
          <a:p>
            <a:r>
              <a:rPr lang="en-US"/>
              <a:t>McAfee: Pricing</a:t>
            </a:r>
          </a:p>
        </p:txBody>
      </p:sp>
      <p:sp>
        <p:nvSpPr>
          <p:cNvPr id="4" name="Slide Number Placeholder 3"/>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227266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5C1811-FA74-46A3-8C64-5C18E298B7C3}" type="datetime1">
              <a:rPr lang="en-US" smtClean="0"/>
              <a:t>9/30/2020</a:t>
            </a:fld>
            <a:endParaRPr lang="en-US"/>
          </a:p>
        </p:txBody>
      </p:sp>
      <p:sp>
        <p:nvSpPr>
          <p:cNvPr id="6" name="Footer Placeholder 5"/>
          <p:cNvSpPr>
            <a:spLocks noGrp="1"/>
          </p:cNvSpPr>
          <p:nvPr>
            <p:ph type="ftr" sz="quarter" idx="11"/>
          </p:nvPr>
        </p:nvSpPr>
        <p:spPr/>
        <p:txBody>
          <a:bodyPr/>
          <a:lstStyle/>
          <a:p>
            <a:r>
              <a:rPr lang="en-US"/>
              <a:t>McAfee: Pricing</a:t>
            </a:r>
          </a:p>
        </p:txBody>
      </p:sp>
      <p:sp>
        <p:nvSpPr>
          <p:cNvPr id="7" name="Slide Number Placeholder 6"/>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136678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23B7B-4442-43E9-97C5-85CD9F28AC24}" type="datetime1">
              <a:rPr lang="en-US" smtClean="0"/>
              <a:t>9/30/2020</a:t>
            </a:fld>
            <a:endParaRPr lang="en-US"/>
          </a:p>
        </p:txBody>
      </p:sp>
      <p:sp>
        <p:nvSpPr>
          <p:cNvPr id="6" name="Footer Placeholder 5"/>
          <p:cNvSpPr>
            <a:spLocks noGrp="1"/>
          </p:cNvSpPr>
          <p:nvPr>
            <p:ph type="ftr" sz="quarter" idx="11"/>
          </p:nvPr>
        </p:nvSpPr>
        <p:spPr/>
        <p:txBody>
          <a:bodyPr/>
          <a:lstStyle/>
          <a:p>
            <a:r>
              <a:rPr lang="en-US"/>
              <a:t>McAfee: Pricing</a:t>
            </a:r>
          </a:p>
        </p:txBody>
      </p:sp>
      <p:sp>
        <p:nvSpPr>
          <p:cNvPr id="7" name="Slide Number Placeholder 6"/>
          <p:cNvSpPr>
            <a:spLocks noGrp="1"/>
          </p:cNvSpPr>
          <p:nvPr>
            <p:ph type="sldNum" sz="quarter" idx="12"/>
          </p:nvPr>
        </p:nvSpPr>
        <p:spPr/>
        <p:txBody>
          <a:bodyPr/>
          <a:lstStyle/>
          <a:p>
            <a:fld id="{22747A4D-3637-4EAE-9BF1-5D90578B46D7}" type="slidenum">
              <a:rPr lang="en-US" smtClean="0"/>
              <a:t>‹#›</a:t>
            </a:fld>
            <a:endParaRPr lang="en-US"/>
          </a:p>
        </p:txBody>
      </p:sp>
    </p:spTree>
    <p:extLst>
      <p:ext uri="{BB962C8B-B14F-4D97-AF65-F5344CB8AC3E}">
        <p14:creationId xmlns:p14="http://schemas.microsoft.com/office/powerpoint/2010/main" val="9791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CDB02-AFE4-41FA-AD73-6A049C5A8999}" type="datetime1">
              <a:rPr lang="en-US" smtClean="0"/>
              <a:t>9/30/2020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McAfee: Pricing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47A4D-3637-4EAE-9BF1-5D90578B46D7}" type="slidenum">
              <a:rPr lang="en-US" smtClean="0"/>
              <a:t>‹#›</a:t>
            </a:fld>
            <a:endParaRPr lang="en-US"/>
          </a:p>
        </p:txBody>
      </p:sp>
    </p:spTree>
    <p:extLst>
      <p:ext uri="{BB962C8B-B14F-4D97-AF65-F5344CB8AC3E}">
        <p14:creationId xmlns:p14="http://schemas.microsoft.com/office/powerpoint/2010/main" val="778915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1680460"/>
          </a:xfrm>
          <a:prstGeom prst="rect">
            <a:avLst/>
          </a:prstGeom>
        </p:spPr>
        <p:txBody>
          <a:bodyPr vert="horz" wrap="square" lIns="146304" tIns="91440" rIns="146304" bIns="91440" rtlCol="0">
            <a:spAutoFit/>
          </a:body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a:t>Click to edit Master text styles</a:t>
            </a:r>
          </a:p>
          <a:p>
            <a:pPr marL="0" marR="0" lvl="1"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a:t>Second level</a:t>
            </a:r>
          </a:p>
          <a:p>
            <a:pPr marL="0" marR="0" lvl="2"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a:t>Third level</a:t>
            </a:r>
          </a:p>
          <a:p>
            <a:pPr marL="0" marR="0" lvl="3"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a:t>Fourth level</a:t>
            </a:r>
          </a:p>
          <a:p>
            <a:pPr marL="0" marR="0" lvl="4"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a:t>Fifth level</a:t>
            </a:r>
          </a:p>
        </p:txBody>
      </p:sp>
      <p:sp>
        <p:nvSpPr>
          <p:cNvPr id="3" name="Footer Placeholder 2"/>
          <p:cNvSpPr>
            <a:spLocks noGrp="1"/>
          </p:cNvSpPr>
          <p:nvPr>
            <p:ph type="ftr" sz="quarter" idx="3"/>
          </p:nvPr>
        </p:nvSpPr>
        <p:spPr>
          <a:xfrm>
            <a:off x="4763876" y="6502706"/>
            <a:ext cx="1929804" cy="364226"/>
          </a:xfrm>
          <a:prstGeom prst="rect">
            <a:avLst/>
          </a:prstGeom>
        </p:spPr>
        <p:txBody>
          <a:bodyPr vert="horz" lIns="91440" tIns="45720" rIns="91440" bIns="45720" rtlCol="0" anchor="ctr"/>
          <a:lstStyle>
            <a:lvl1pPr algn="r">
              <a:defRPr sz="1176">
                <a:solidFill>
                  <a:schemeClr val="tx1">
                    <a:tint val="75000"/>
                  </a:schemeClr>
                </a:solidFill>
              </a:defRPr>
            </a:lvl1pPr>
          </a:lstStyle>
          <a:p>
            <a:r>
              <a:rPr lang="en-US">
                <a:solidFill>
                  <a:srgbClr val="000000">
                    <a:tint val="75000"/>
                  </a:srgbClr>
                </a:solidFill>
              </a:rPr>
              <a:t>McAfee: Pricing</a:t>
            </a:r>
            <a:endParaRPr lang="en-US" dirty="0">
              <a:solidFill>
                <a:srgbClr val="000000">
                  <a:tint val="75000"/>
                </a:srgbClr>
              </a:solidFill>
            </a:endParaRPr>
          </a:p>
        </p:txBody>
      </p:sp>
      <p:cxnSp>
        <p:nvCxnSpPr>
          <p:cNvPr id="7" name="Straight Connector 6"/>
          <p:cNvCxnSpPr/>
          <p:nvPr/>
        </p:nvCxnSpPr>
        <p:spPr>
          <a:xfrm>
            <a:off x="269240" y="963482"/>
            <a:ext cx="11653395" cy="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
          </p:nvPr>
        </p:nvSpPr>
        <p:spPr>
          <a:xfrm>
            <a:off x="6693680" y="6502708"/>
            <a:ext cx="597553" cy="364224"/>
          </a:xfrm>
          <a:prstGeom prst="rect">
            <a:avLst/>
          </a:prstGeom>
        </p:spPr>
        <p:txBody>
          <a:bodyPr vert="horz" lIns="91440" tIns="45720" rIns="91440" bIns="45720" rtlCol="0" anchor="ctr"/>
          <a:lstStyle>
            <a:lvl1pPr algn="l">
              <a:defRPr sz="1176">
                <a:solidFill>
                  <a:schemeClr val="tx1">
                    <a:tint val="75000"/>
                  </a:schemeClr>
                </a:solidFill>
              </a:defRPr>
            </a:lvl1pPr>
          </a:lstStyle>
          <a:p>
            <a:fld id="{76B01178-3A51-4FBE-A41C-D89FC6BEBC7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02205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hf hdr="0" ftr="0" dt="0"/>
  <p:txStyles>
    <p:titleStyle>
      <a:lvl1pPr algn="l" defTabSz="914367" rtl="0" eaLnBrk="1" latinLnBrk="0" hangingPunct="1">
        <a:lnSpc>
          <a:spcPct val="90000"/>
        </a:lnSpc>
        <a:spcBef>
          <a:spcPct val="0"/>
        </a:spcBef>
        <a:buNone/>
        <a:defRPr lang="en-US" sz="3529" b="0" kern="1200" cap="none" spc="-100" baseline="0" dirty="0" smtClean="0">
          <a:ln w="3175">
            <a:noFill/>
          </a:ln>
          <a:gradFill>
            <a:gsLst>
              <a:gs pos="1250">
                <a:schemeClr val="tx1">
                  <a:lumMod val="65000"/>
                  <a:lumOff val="35000"/>
                </a:schemeClr>
              </a:gs>
              <a:gs pos="100000">
                <a:schemeClr val="tx1">
                  <a:lumMod val="65000"/>
                  <a:lumOff val="35000"/>
                </a:schemeClr>
              </a:gs>
            </a:gsLst>
            <a:lin ang="5400000" scaled="0"/>
          </a:gra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1250">
                <a:schemeClr val="tx2"/>
              </a:gs>
              <a:gs pos="99000">
                <a:schemeClr val="tx2"/>
              </a:gs>
            </a:gsLst>
            <a:lin ang="5400000" scaled="0"/>
          </a:gradFill>
          <a:latin typeface="+mn-lt"/>
          <a:ea typeface="+mn-ea"/>
          <a:cs typeface="+mn-cs"/>
        </a:defRPr>
      </a:lvl1pPr>
      <a:lvl2pPr marL="336145"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lumMod val="65000"/>
                  <a:lumOff val="35000"/>
                </a:schemeClr>
              </a:gs>
              <a:gs pos="99000">
                <a:schemeClr val="tx1">
                  <a:lumMod val="65000"/>
                  <a:lumOff val="35000"/>
                </a:schemeClr>
              </a:gs>
            </a:gsLst>
            <a:lin ang="5400000" scaled="0"/>
          </a:gradFill>
          <a:latin typeface="+mn-lt"/>
          <a:ea typeface="+mn-ea"/>
          <a:cs typeface="+mn-cs"/>
        </a:defRPr>
      </a:lvl2pPr>
      <a:lvl3pPr marL="560241"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lumMod val="65000"/>
                  <a:lumOff val="35000"/>
                </a:schemeClr>
              </a:gs>
              <a:gs pos="99000">
                <a:schemeClr val="tx1">
                  <a:lumMod val="65000"/>
                  <a:lumOff val="35000"/>
                </a:schemeClr>
              </a:gs>
            </a:gsLst>
            <a:lin ang="5400000" scaled="0"/>
          </a:gradFill>
          <a:latin typeface="+mn-lt"/>
          <a:ea typeface="+mn-ea"/>
          <a:cs typeface="+mn-cs"/>
        </a:defRPr>
      </a:lvl3pPr>
      <a:lvl4pPr marL="784338"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lumMod val="65000"/>
                  <a:lumOff val="35000"/>
                </a:schemeClr>
              </a:gs>
              <a:gs pos="99000">
                <a:schemeClr val="tx1">
                  <a:lumMod val="65000"/>
                  <a:lumOff val="35000"/>
                </a:schemeClr>
              </a:gs>
            </a:gsLst>
            <a:lin ang="5400000" scaled="0"/>
          </a:gradFill>
          <a:latin typeface="+mn-lt"/>
          <a:ea typeface="+mn-ea"/>
          <a:cs typeface="+mn-cs"/>
        </a:defRPr>
      </a:lvl4pPr>
      <a:lvl5pPr marL="1008435"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lumMod val="65000"/>
                  <a:lumOff val="35000"/>
                </a:schemeClr>
              </a:gs>
              <a:gs pos="99000">
                <a:schemeClr val="tx1">
                  <a:lumMod val="65000"/>
                  <a:lumOff val="35000"/>
                </a:schemeClr>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E7066-438E-4BFF-BE05-63557C705B79}" type="datetimeFigureOut">
              <a:rPr lang="en-US" smtClean="0"/>
              <a:t>9/30/2020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63BF3-D6BE-4C14-82CC-044FAC2C5900}" type="slidenum">
              <a:rPr lang="en-US" smtClean="0"/>
              <a:t>‹#›</a:t>
            </a:fld>
            <a:endParaRPr lang="en-US"/>
          </a:p>
        </p:txBody>
      </p:sp>
    </p:spTree>
    <p:extLst>
      <p:ext uri="{BB962C8B-B14F-4D97-AF65-F5344CB8AC3E}">
        <p14:creationId xmlns:p14="http://schemas.microsoft.com/office/powerpoint/2010/main" val="7510465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8B04A-F0A2-48C9-8BAA-E9F605078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9EAE5-CD62-48E4-B61E-787E8C097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46105-B6FB-4040-ABB3-ABDC92096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ED234-9B96-4C62-AF80-64E789A48BBA}" type="datetimeFigureOut">
              <a:rPr lang="en-US" smtClean="0"/>
              <a:t>9/30/2020</a:t>
            </a:fld>
            <a:endParaRPr lang="en-US"/>
          </a:p>
        </p:txBody>
      </p:sp>
      <p:sp>
        <p:nvSpPr>
          <p:cNvPr id="5" name="Footer Placeholder 4">
            <a:extLst>
              <a:ext uri="{FF2B5EF4-FFF2-40B4-BE49-F238E27FC236}">
                <a16:creationId xmlns:a16="http://schemas.microsoft.com/office/drawing/2014/main" id="{56094355-350A-4D56-9726-8D509CAFA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A46D9D-0968-4917-80CC-0DA4F268A3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D7216-5BC1-4A11-AEC6-83BCEA50D0C5}" type="slidenum">
              <a:rPr lang="en-US" smtClean="0"/>
              <a:t>‹#›</a:t>
            </a:fld>
            <a:endParaRPr lang="en-US"/>
          </a:p>
        </p:txBody>
      </p:sp>
    </p:spTree>
    <p:extLst>
      <p:ext uri="{BB962C8B-B14F-4D97-AF65-F5344CB8AC3E}">
        <p14:creationId xmlns:p14="http://schemas.microsoft.com/office/powerpoint/2010/main" val="20189199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1.png"/><Relationship Id="rId1" Type="http://schemas.openxmlformats.org/officeDocument/2006/relationships/slideLayout" Target="../slideLayouts/slideLayout33.xml"/><Relationship Id="rId6" Type="http://schemas.openxmlformats.org/officeDocument/2006/relationships/image" Target="../media/image2.emf"/><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8.xml"/><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0.emf"/><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0.emf"/><Relationship Id="rId1" Type="http://schemas.openxmlformats.org/officeDocument/2006/relationships/slideLayout" Target="../slideLayouts/slideLayout33.x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image" Target="../media/image180.png"/><Relationship Id="rId1" Type="http://schemas.openxmlformats.org/officeDocument/2006/relationships/slideLayout" Target="../slideLayouts/slideLayout33.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0.png"/></Relationships>
</file>

<file path=ppt/slides/_rels/slide3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41.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41.png"/><Relationship Id="rId1" Type="http://schemas.openxmlformats.org/officeDocument/2006/relationships/slideLayout" Target="../slideLayouts/slideLayout33.xml"/><Relationship Id="rId6" Type="http://schemas.openxmlformats.org/officeDocument/2006/relationships/image" Target="../media/image34.png"/><Relationship Id="rId5" Type="http://schemas.openxmlformats.org/officeDocument/2006/relationships/image" Target="../media/image210.png"/><Relationship Id="rId4" Type="http://schemas.openxmlformats.org/officeDocument/2006/relationships/image" Target="../media/image200.png"/></Relationships>
</file>

<file path=ppt/slides/_rels/slide38.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190.png"/><Relationship Id="rId7" Type="http://schemas.openxmlformats.org/officeDocument/2006/relationships/image" Target="../media/image36.png"/><Relationship Id="rId2" Type="http://schemas.openxmlformats.org/officeDocument/2006/relationships/image" Target="../media/image241.png"/><Relationship Id="rId1" Type="http://schemas.openxmlformats.org/officeDocument/2006/relationships/slideLayout" Target="../slideLayouts/slideLayout33.xml"/><Relationship Id="rId6" Type="http://schemas.openxmlformats.org/officeDocument/2006/relationships/image" Target="../media/image35.png"/><Relationship Id="rId5" Type="http://schemas.openxmlformats.org/officeDocument/2006/relationships/image" Target="../media/image210.png"/><Relationship Id="rId4" Type="http://schemas.openxmlformats.org/officeDocument/2006/relationships/image" Target="../media/image20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wmf"/><Relationship Id="rId5" Type="http://schemas.openxmlformats.org/officeDocument/2006/relationships/oleObject" Target="../embeddings/oleObject1.bin"/><Relationship Id="rId4" Type="http://schemas.openxmlformats.org/officeDocument/2006/relationships/image" Target="../media/image26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6.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7.wmf"/><Relationship Id="rId5" Type="http://schemas.openxmlformats.org/officeDocument/2006/relationships/oleObject" Target="../embeddings/oleObject5.bin"/><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38.w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38.wmf"/><Relationship Id="rId4" Type="http://schemas.openxmlformats.org/officeDocument/2006/relationships/oleObject" Target="../embeddings/oleObject8.bin"/></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3.xml"/><Relationship Id="rId5" Type="http://schemas.openxmlformats.org/officeDocument/2006/relationships/image" Target="../media/image40.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11.bin"/><Relationship Id="rId4" Type="http://schemas.openxmlformats.org/officeDocument/2006/relationships/image" Target="../media/image40.wmf"/></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49.wmf"/><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9.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51.wmf"/><Relationship Id="rId4" Type="http://schemas.openxmlformats.org/officeDocument/2006/relationships/oleObject" Target="../embeddings/oleObject14.bin"/><Relationship Id="rId9" Type="http://schemas.openxmlformats.org/officeDocument/2006/relationships/image" Target="../media/image53.wmf"/></Relationships>
</file>

<file path=ppt/slides/_rels/slide7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70.png"/><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image" Target="../media/image230.png"/></Relationships>
</file>

<file path=ppt/slides/_rels/slide73.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Lecture 1: Optimal Pricing for Monopoly with Multiple Goods</a:t>
            </a:r>
          </a:p>
        </p:txBody>
      </p:sp>
      <p:sp>
        <p:nvSpPr>
          <p:cNvPr id="3" name="Subtitle 2"/>
          <p:cNvSpPr>
            <a:spLocks noGrp="1"/>
          </p:cNvSpPr>
          <p:nvPr>
            <p:ph type="subTitle" idx="1"/>
          </p:nvPr>
        </p:nvSpPr>
        <p:spPr>
          <a:xfrm>
            <a:off x="1524000" y="4330459"/>
            <a:ext cx="9144000" cy="1655762"/>
          </a:xfrm>
        </p:spPr>
        <p:txBody>
          <a:bodyPr/>
          <a:lstStyle/>
          <a:p>
            <a:r>
              <a:rPr lang="en-US" dirty="0"/>
              <a:t>Jacob LaRiviere</a:t>
            </a:r>
          </a:p>
          <a:p>
            <a:endParaRPr lang="en-US" dirty="0"/>
          </a:p>
        </p:txBody>
      </p:sp>
      <p:sp>
        <p:nvSpPr>
          <p:cNvPr id="4" name="Slide Number Placeholder 3"/>
          <p:cNvSpPr>
            <a:spLocks noGrp="1"/>
          </p:cNvSpPr>
          <p:nvPr>
            <p:ph type="sldNum" sz="quarter" idx="12"/>
          </p:nvPr>
        </p:nvSpPr>
        <p:spPr/>
        <p:txBody>
          <a:bodyPr/>
          <a:lstStyle/>
          <a:p>
            <a:fld id="{22747A4D-3637-4EAE-9BF1-5D90578B46D7}" type="slidenum">
              <a:rPr lang="en-US" smtClean="0"/>
              <a:t>1</a:t>
            </a:fld>
            <a:endParaRPr lang="en-US"/>
          </a:p>
        </p:txBody>
      </p:sp>
    </p:spTree>
    <p:extLst>
      <p:ext uri="{BB962C8B-B14F-4D97-AF65-F5344CB8AC3E}">
        <p14:creationId xmlns:p14="http://schemas.microsoft.com/office/powerpoint/2010/main" val="365262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p:sp>
        <p:nvSpPr>
          <p:cNvPr id="3" name="Content Placeholder 2"/>
          <p:cNvSpPr>
            <a:spLocks noGrp="1"/>
          </p:cNvSpPr>
          <p:nvPr>
            <p:ph idx="1"/>
          </p:nvPr>
        </p:nvSpPr>
        <p:spPr>
          <a:xfrm>
            <a:off x="5121716" y="995363"/>
            <a:ext cx="6880746" cy="4873625"/>
          </a:xfrm>
        </p:spPr>
        <p:txBody>
          <a:bodyPr/>
          <a:lstStyle/>
          <a:p>
            <a:pPr marL="0" indent="0">
              <a:buNone/>
            </a:pPr>
            <a:endParaRPr lang="en-US" dirty="0"/>
          </a:p>
          <a:p>
            <a:pPr marL="0" indent="0">
              <a:buNone/>
            </a:pPr>
            <a:endParaRPr lang="en-US" sz="1600" dirty="0"/>
          </a:p>
          <a:p>
            <a:pPr marL="0" indent="0">
              <a:buNone/>
            </a:pPr>
            <a:r>
              <a:rPr lang="en-US" sz="1600" dirty="0">
                <a:solidFill>
                  <a:schemeClr val="tx2"/>
                </a:solidFill>
              </a:rPr>
              <a:t>			</a:t>
            </a:r>
          </a:p>
          <a:p>
            <a:pPr marL="0" indent="0">
              <a:buNone/>
            </a:pPr>
            <a:endParaRPr lang="en-US" sz="1600" dirty="0">
              <a:solidFill>
                <a:schemeClr val="tx2"/>
              </a:solidFill>
            </a:endParaRPr>
          </a:p>
          <a:p>
            <a:pPr marL="0" indent="0">
              <a:buNone/>
            </a:pPr>
            <a:endParaRPr lang="en-US" sz="1600" dirty="0">
              <a:solidFill>
                <a:schemeClr val="tx2"/>
              </a:solidFill>
            </a:endParaRPr>
          </a:p>
        </p:txBody>
      </p:sp>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839788" y="2057400"/>
                <a:ext cx="3932237" cy="3811588"/>
              </a:xfrm>
            </p:spPr>
            <p:txBody>
              <a:bodyPr>
                <a:normAutofit/>
              </a:bodyPr>
              <a:lstStyle/>
              <a:p>
                <a:endParaRPr lang="en-US" dirty="0"/>
              </a:p>
              <a:p>
                <a:r>
                  <a:rPr lang="en-US" dirty="0">
                    <a:solidFill>
                      <a:schemeClr val="tx2"/>
                    </a:solidFill>
                  </a:rPr>
                  <a:t>We can call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𝐼</m:t>
                        </m:r>
                      </m:e>
                    </m:acc>
                  </m:oMath>
                </a14:m>
                <a:r>
                  <a:rPr lang="en-US" dirty="0">
                    <a:solidFill>
                      <a:schemeClr val="tx2"/>
                    </a:solidFill>
                  </a:rPr>
                  <a:t> the composite commodity and evaluate “everything we don’t care about” as it and now call it </a:t>
                </a:r>
                <a:r>
                  <a:rPr lang="en-US" i="1" dirty="0">
                    <a:solidFill>
                      <a:schemeClr val="tx2"/>
                    </a:solidFill>
                  </a:rPr>
                  <a:t>x</a:t>
                </a:r>
                <a:r>
                  <a:rPr lang="en-US" i="1" baseline="-25000" dirty="0">
                    <a:solidFill>
                      <a:schemeClr val="tx2"/>
                    </a:solidFill>
                  </a:rPr>
                  <a:t>2</a:t>
                </a:r>
                <a:r>
                  <a:rPr lang="en-US" i="1" dirty="0">
                    <a:solidFill>
                      <a:schemeClr val="tx2"/>
                    </a:solidFill>
                  </a:rPr>
                  <a:t>.</a:t>
                </a:r>
                <a:endParaRPr lang="en-US" dirty="0">
                  <a:solidFill>
                    <a:schemeClr val="tx2"/>
                  </a:solidFill>
                </a:endParaRPr>
              </a:p>
              <a:p>
                <a:endParaRPr lang="en-US" dirty="0">
                  <a:solidFill>
                    <a:schemeClr val="tx2"/>
                  </a:solidFill>
                </a:endParaRPr>
              </a:p>
              <a:p>
                <a:r>
                  <a:rPr lang="en-US" dirty="0">
                    <a:solidFill>
                      <a:schemeClr val="tx2"/>
                    </a:solidFill>
                  </a:rPr>
                  <a:t>NOTE:	Effectively we’ve normalized the		 cost of the composite commodity	 to $1 </a:t>
                </a: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839788" y="2057400"/>
                <a:ext cx="3932237" cy="3811588"/>
              </a:xfrm>
              <a:blipFill>
                <a:blip r:embed="rId3"/>
                <a:stretch>
                  <a:fillRect l="-930" r="-1395"/>
                </a:stretch>
              </a:blipFill>
            </p:spPr>
            <p:txBody>
              <a:bodyPr/>
              <a:lstStyle/>
              <a:p>
                <a:r>
                  <a:rPr lang="en-US">
                    <a:noFill/>
                  </a:rPr>
                  <a:t> </a:t>
                </a:r>
              </a:p>
            </p:txBody>
          </p:sp>
        </mc:Fallback>
      </mc:AlternateContent>
    </p:spTree>
    <p:extLst>
      <p:ext uri="{BB962C8B-B14F-4D97-AF65-F5344CB8AC3E}">
        <p14:creationId xmlns:p14="http://schemas.microsoft.com/office/powerpoint/2010/main" val="41526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21716" y="995363"/>
                <a:ext cx="6880746" cy="4873625"/>
              </a:xfrm>
            </p:spPr>
            <p:txBody>
              <a:bodyPr/>
              <a:lstStyle/>
              <a:p>
                <a:pPr marL="0" indent="0">
                  <a:buNone/>
                </a:pPr>
                <a:endParaRPr lang="en-US" dirty="0"/>
              </a:p>
              <a:p>
                <a:pPr marL="0" indent="0">
                  <a:buNone/>
                </a:pPr>
                <a:endParaRPr lang="en-US" sz="1600" dirty="0"/>
              </a:p>
              <a:p>
                <a:pPr marL="0" indent="0">
                  <a:buNone/>
                </a:pPr>
                <a:r>
                  <a:rPr lang="en-US" sz="1600" dirty="0">
                    <a:solidFill>
                      <a:schemeClr val="tx2"/>
                    </a:solidFill>
                  </a:rPr>
                  <a:t>This problem has a solution where for different levels of </a:t>
                </a:r>
                <a:r>
                  <a:rPr lang="en-US" sz="1600" i="1" dirty="0">
                    <a:solidFill>
                      <a:schemeClr val="tx2"/>
                    </a:solidFill>
                  </a:rPr>
                  <a:t>p</a:t>
                </a:r>
                <a:r>
                  <a:rPr lang="en-US" sz="1600" i="1" baseline="-25000" dirty="0">
                    <a:solidFill>
                      <a:schemeClr val="tx2"/>
                    </a:solidFill>
                  </a:rPr>
                  <a:t>1</a:t>
                </a:r>
                <a:r>
                  <a:rPr lang="en-US" sz="1600" i="1" dirty="0">
                    <a:solidFill>
                      <a:schemeClr val="tx2"/>
                    </a:solidFill>
                  </a:rPr>
                  <a:t> </a:t>
                </a:r>
                <a:r>
                  <a:rPr lang="en-US" sz="1600" dirty="0">
                    <a:solidFill>
                      <a:schemeClr val="tx2"/>
                    </a:solidFill>
                  </a:rPr>
                  <a:t>and </a:t>
                </a:r>
                <a:r>
                  <a:rPr lang="en-US" sz="1600" i="1" dirty="0">
                    <a:solidFill>
                      <a:schemeClr val="tx2"/>
                    </a:solidFill>
                  </a:rPr>
                  <a:t>I</a:t>
                </a:r>
                <a:r>
                  <a:rPr lang="en-US" sz="1600" dirty="0">
                    <a:solidFill>
                      <a:schemeClr val="tx2"/>
                    </a:solidFill>
                  </a:rPr>
                  <a:t> there are different solutions for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oMath>
                </a14:m>
                <a:r>
                  <a:rPr lang="en-US" sz="1600" dirty="0">
                    <a:solidFill>
                      <a:schemeClr val="tx2"/>
                    </a:solidFill>
                  </a:rPr>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oMath>
                </a14:m>
                <a:r>
                  <a:rPr lang="en-US" sz="1600" dirty="0">
                    <a:solidFill>
                      <a:schemeClr val="tx2"/>
                    </a:solidFill>
                  </a:rPr>
                  <a:t>.</a:t>
                </a:r>
              </a:p>
              <a:p>
                <a:pPr marL="0" indent="0">
                  <a:buNone/>
                </a:pPr>
                <a:endParaRPr lang="en-US" sz="1600" i="1" dirty="0">
                  <a:solidFill>
                    <a:schemeClr val="tx2"/>
                  </a:solidFill>
                </a:endParaRPr>
              </a:p>
              <a:p>
                <a:pPr marL="0" indent="0">
                  <a:buNone/>
                </a:pPr>
                <a:endParaRPr lang="en-US" sz="1600" i="1" dirty="0">
                  <a:solidFill>
                    <a:schemeClr val="tx2"/>
                  </a:solidFill>
                </a:endParaRPr>
              </a:p>
              <a:p>
                <a:pPr marL="0" indent="0">
                  <a:buNone/>
                </a:pPr>
                <a:endParaRPr lang="en-US" sz="1600" dirty="0">
                  <a:solidFill>
                    <a:schemeClr val="tx2"/>
                  </a:solidFill>
                </a:endParaRPr>
              </a:p>
              <a:p>
                <a:pPr marL="0" indent="0">
                  <a:buNone/>
                </a:pPr>
                <a:r>
                  <a:rPr lang="en-US" sz="1600" dirty="0">
                    <a:solidFill>
                      <a:schemeClr val="tx2"/>
                    </a:solidFill>
                  </a:rPr>
                  <a:t>			</a:t>
                </a:r>
              </a:p>
              <a:p>
                <a:pPr marL="0" indent="0">
                  <a:buNone/>
                </a:pPr>
                <a:endParaRPr lang="en-US" sz="1600" dirty="0">
                  <a:solidFill>
                    <a:schemeClr val="tx2"/>
                  </a:solidFill>
                </a:endParaRPr>
              </a:p>
              <a:p>
                <a:pPr marL="0" indent="0">
                  <a:buNone/>
                </a:pPr>
                <a:endParaRPr lang="en-US" sz="1600"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21716" y="995363"/>
                <a:ext cx="6880746" cy="4873625"/>
              </a:xfrm>
              <a:blipFill>
                <a:blip r:embed="rId2"/>
                <a:stretch>
                  <a:fillRect l="-4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839788" y="2057400"/>
                <a:ext cx="3932237" cy="3811588"/>
              </a:xfrm>
            </p:spPr>
            <p:txBody>
              <a:bodyPr>
                <a:normAutofit/>
              </a:bodyPr>
              <a:lstStyle/>
              <a:p>
                <a:endParaRPr lang="en-US" dirty="0"/>
              </a:p>
              <a:p>
                <a:r>
                  <a:rPr lang="en-US" dirty="0">
                    <a:solidFill>
                      <a:schemeClr val="tx2"/>
                    </a:solidFill>
                  </a:rPr>
                  <a:t>We can call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𝐼</m:t>
                        </m:r>
                      </m:e>
                    </m:acc>
                  </m:oMath>
                </a14:m>
                <a:r>
                  <a:rPr lang="en-US" dirty="0">
                    <a:solidFill>
                      <a:schemeClr val="tx2"/>
                    </a:solidFill>
                  </a:rPr>
                  <a:t> the composite commodity and evaluate “everything we don’t care about” as it and now call it </a:t>
                </a:r>
                <a:r>
                  <a:rPr lang="en-US" i="1" dirty="0">
                    <a:solidFill>
                      <a:schemeClr val="tx2"/>
                    </a:solidFill>
                  </a:rPr>
                  <a:t>x</a:t>
                </a:r>
                <a:r>
                  <a:rPr lang="en-US" i="1" baseline="-25000" dirty="0">
                    <a:solidFill>
                      <a:schemeClr val="tx2"/>
                    </a:solidFill>
                  </a:rPr>
                  <a:t>2</a:t>
                </a:r>
                <a:r>
                  <a:rPr lang="en-US" i="1" dirty="0">
                    <a:solidFill>
                      <a:schemeClr val="tx2"/>
                    </a:solidFill>
                  </a:rPr>
                  <a:t>.</a:t>
                </a:r>
                <a:endParaRPr lang="en-US" dirty="0">
                  <a:solidFill>
                    <a:schemeClr val="tx2"/>
                  </a:solidFill>
                </a:endParaRPr>
              </a:p>
              <a:p>
                <a:endParaRPr lang="en-US" dirty="0">
                  <a:solidFill>
                    <a:schemeClr val="tx2"/>
                  </a:solidFill>
                </a:endParaRPr>
              </a:p>
              <a:p>
                <a:r>
                  <a:rPr lang="en-US" dirty="0">
                    <a:solidFill>
                      <a:schemeClr val="tx2"/>
                    </a:solidFill>
                  </a:rPr>
                  <a:t>NOTE:	Effectively we’ve normalized the		 cost of the composite commodity	 to $1 </a:t>
                </a: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839788" y="2057400"/>
                <a:ext cx="3932237" cy="3811588"/>
              </a:xfrm>
              <a:blipFill>
                <a:blip r:embed="rId3"/>
                <a:stretch>
                  <a:fillRect l="-930" r="-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5779" y="2780678"/>
                <a:ext cx="1915140"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1</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𝐼</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e>
                    </m:d>
                  </m:oMath>
                </a14:m>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𝐼</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95779" y="2780678"/>
                <a:ext cx="1915140" cy="276999"/>
              </a:xfrm>
              <a:prstGeom prst="rect">
                <a:avLst/>
              </a:prstGeom>
              <a:blipFill>
                <a:blip r:embed="rId4"/>
                <a:stretch>
                  <a:fillRect l="-3185"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295779" y="995363"/>
                <a:ext cx="4220579" cy="40421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max</m:t>
                        </m:r>
                      </m:e>
                      <m:sub>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𝑉</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e>
                    </m:d>
                  </m:oMath>
                </a14:m>
                <a:r>
                  <a:rPr kumimoji="0" lang="en-US" sz="1800" b="0" i="0" u="none" strike="noStrike" kern="0" cap="none" spc="0" normalizeH="0" baseline="0" noProof="0" dirty="0">
                    <a:ln>
                      <a:noFill/>
                    </a:ln>
                    <a:solidFill>
                      <a:sysClr val="windowText" lastClr="000000"/>
                    </a:solidFill>
                    <a:effectLst/>
                    <a:uLnTx/>
                    <a:uFillTx/>
                  </a:rPr>
                  <a:t>    </a:t>
                </a:r>
                <a:r>
                  <a:rPr kumimoji="0" lang="en-US" sz="1800" b="0" i="1" u="none" strike="noStrike" kern="0" cap="none" spc="0" normalizeH="0" baseline="0" noProof="0" dirty="0" err="1">
                    <a:ln>
                      <a:noFill/>
                    </a:ln>
                    <a:solidFill>
                      <a:sysClr val="windowText" lastClr="000000"/>
                    </a:solidFill>
                    <a:effectLst/>
                    <a:uLnTx/>
                    <a:uFillTx/>
                  </a:rPr>
                  <a:t>s.t.</a:t>
                </a:r>
                <a:r>
                  <a:rPr kumimoji="0" lang="en-US" sz="1800" b="0" i="1" u="none" strike="noStrike" kern="0" cap="none" spc="0" normalizeH="0" baseline="0" noProof="0" dirty="0">
                    <a:ln>
                      <a:noFill/>
                    </a:ln>
                    <a:solidFill>
                      <a:sysClr val="windowText" lastClr="000000"/>
                    </a:solidFill>
                    <a:effectLst/>
                    <a:uLnTx/>
                    <a:uFillTx/>
                  </a:rPr>
                  <a:t>   </a:t>
                </a:r>
                <a14:m>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oMath>
                </a14:m>
                <a:r>
                  <a:rPr kumimoji="0" lang="en-US" sz="1800" b="0" i="0" u="none" strike="noStrike" kern="0" cap="none" spc="0" normalizeH="0" baseline="0" noProof="0" dirty="0">
                    <a:ln>
                      <a:noFill/>
                    </a:ln>
                    <a:solidFill>
                      <a:sysClr val="windowText" lastClr="000000"/>
                    </a:solidFill>
                    <a:effectLst/>
                    <a:uLnTx/>
                    <a:uFillTx/>
                  </a:rPr>
                  <a:t> </a:t>
                </a:r>
              </a:p>
            </p:txBody>
          </p:sp>
        </mc:Choice>
        <mc:Fallback xmlns="">
          <p:sp>
            <p:nvSpPr>
              <p:cNvPr id="11" name="Rectangle 10"/>
              <p:cNvSpPr>
                <a:spLocks noRot="1" noChangeAspect="1" noMove="1" noResize="1" noEditPoints="1" noAdjustHandles="1" noChangeArrowheads="1" noChangeShapeType="1" noTextEdit="1"/>
              </p:cNvSpPr>
              <p:nvPr/>
            </p:nvSpPr>
            <p:spPr>
              <a:xfrm>
                <a:off x="5295779" y="995363"/>
                <a:ext cx="4220579" cy="404213"/>
              </a:xfrm>
              <a:prstGeom prst="rect">
                <a:avLst/>
              </a:prstGeom>
              <a:blipFill>
                <a:blip r:embed="rId5"/>
                <a:stretch>
                  <a:fillRect t="-5970" b="-14925"/>
                </a:stretch>
              </a:blipFill>
            </p:spPr>
            <p:txBody>
              <a:bodyPr/>
              <a:lstStyle/>
              <a:p>
                <a:r>
                  <a:rPr lang="en-US">
                    <a:noFill/>
                  </a:rPr>
                  <a:t> </a:t>
                </a:r>
              </a:p>
            </p:txBody>
          </p:sp>
        </mc:Fallback>
      </mc:AlternateContent>
    </p:spTree>
    <p:extLst>
      <p:ext uri="{BB962C8B-B14F-4D97-AF65-F5344CB8AC3E}">
        <p14:creationId xmlns:p14="http://schemas.microsoft.com/office/powerpoint/2010/main" val="397406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21716" y="995363"/>
                <a:ext cx="6880746" cy="4873625"/>
              </a:xfrm>
            </p:spPr>
            <p:txBody>
              <a:bodyPr/>
              <a:lstStyle/>
              <a:p>
                <a:pPr marL="0" indent="0">
                  <a:buNone/>
                </a:pPr>
                <a:endParaRPr lang="en-US" dirty="0"/>
              </a:p>
              <a:p>
                <a:pPr marL="0" indent="0">
                  <a:buNone/>
                </a:pPr>
                <a:endParaRPr lang="en-US" sz="1600" dirty="0"/>
              </a:p>
              <a:p>
                <a:pPr marL="0" indent="0">
                  <a:buNone/>
                </a:pPr>
                <a:r>
                  <a:rPr lang="en-US" sz="1600" dirty="0">
                    <a:solidFill>
                      <a:schemeClr val="tx2"/>
                    </a:solidFill>
                  </a:rPr>
                  <a:t>This problem has a solution where for different levels of </a:t>
                </a:r>
                <a:r>
                  <a:rPr lang="en-US" sz="1600" i="1" dirty="0">
                    <a:solidFill>
                      <a:schemeClr val="tx2"/>
                    </a:solidFill>
                  </a:rPr>
                  <a:t>p</a:t>
                </a:r>
                <a:r>
                  <a:rPr lang="en-US" sz="1600" i="1" baseline="-25000" dirty="0">
                    <a:solidFill>
                      <a:schemeClr val="tx2"/>
                    </a:solidFill>
                  </a:rPr>
                  <a:t>1</a:t>
                </a:r>
                <a:r>
                  <a:rPr lang="en-US" sz="1600" i="1" dirty="0">
                    <a:solidFill>
                      <a:schemeClr val="tx2"/>
                    </a:solidFill>
                  </a:rPr>
                  <a:t> </a:t>
                </a:r>
                <a:r>
                  <a:rPr lang="en-US" sz="1600" dirty="0">
                    <a:solidFill>
                      <a:schemeClr val="tx2"/>
                    </a:solidFill>
                  </a:rPr>
                  <a:t>and </a:t>
                </a:r>
                <a:r>
                  <a:rPr lang="en-US" sz="1600" i="1" dirty="0">
                    <a:solidFill>
                      <a:schemeClr val="tx2"/>
                    </a:solidFill>
                  </a:rPr>
                  <a:t>I</a:t>
                </a:r>
                <a:r>
                  <a:rPr lang="en-US" sz="1600" dirty="0">
                    <a:solidFill>
                      <a:schemeClr val="tx2"/>
                    </a:solidFill>
                  </a:rPr>
                  <a:t> there are different solutions for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oMath>
                </a14:m>
                <a:r>
                  <a:rPr lang="en-US" sz="1600" dirty="0">
                    <a:solidFill>
                      <a:schemeClr val="tx2"/>
                    </a:solidFill>
                  </a:rPr>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oMath>
                </a14:m>
                <a:r>
                  <a:rPr lang="en-US" sz="1600" dirty="0">
                    <a:solidFill>
                      <a:schemeClr val="tx2"/>
                    </a:solidFill>
                  </a:rPr>
                  <a:t>.</a:t>
                </a:r>
              </a:p>
              <a:p>
                <a:pPr marL="0" indent="0">
                  <a:buNone/>
                </a:pPr>
                <a:endParaRPr lang="en-US" sz="1600" i="1" dirty="0">
                  <a:solidFill>
                    <a:schemeClr val="tx2"/>
                  </a:solidFill>
                </a:endParaRPr>
              </a:p>
              <a:p>
                <a:pPr marL="0" indent="0">
                  <a:buNone/>
                </a:pPr>
                <a:endParaRPr lang="en-US" sz="1600" i="1" dirty="0">
                  <a:solidFill>
                    <a:schemeClr val="tx2"/>
                  </a:solidFill>
                </a:endParaRPr>
              </a:p>
              <a:p>
                <a:pPr marL="0" indent="0">
                  <a:buNone/>
                </a:pPr>
                <a:endParaRPr lang="en-US" sz="1600" dirty="0">
                  <a:solidFill>
                    <a:schemeClr val="tx2"/>
                  </a:solidFill>
                </a:endParaRPr>
              </a:p>
              <a:p>
                <a:pPr marL="0" indent="0">
                  <a:buNone/>
                </a:pPr>
                <a:r>
                  <a:rPr lang="en-US" sz="1600" dirty="0">
                    <a:solidFill>
                      <a:schemeClr val="tx2"/>
                    </a:solidFill>
                  </a:rPr>
                  <a:t>Finally, plot </a:t>
                </a:r>
                <a14:m>
                  <m:oMath xmlns:m="http://schemas.openxmlformats.org/officeDocument/2006/math">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𝑥</m:t>
                        </m:r>
                      </m:e>
                      <m:sub>
                        <m:r>
                          <a:rPr lang="en-US" sz="1600" b="0" i="1" smtClean="0">
                            <a:latin typeface="Cambria Math" panose="02040503050406030204" pitchFamily="18" charset="0"/>
                            <a:ea typeface="Cambria Math" panose="02040503050406030204" pitchFamily="18" charset="0"/>
                          </a:rPr>
                          <m:t>1</m:t>
                        </m:r>
                      </m:sub>
                      <m:sup>
                        <m:r>
                          <a:rPr lang="en-US" sz="1600" b="0" i="1" smtClean="0">
                            <a:latin typeface="Cambria Math" panose="02040503050406030204" pitchFamily="18" charset="0"/>
                            <a:ea typeface="Cambria Math" panose="02040503050406030204" pitchFamily="18" charset="0"/>
                          </a:rPr>
                          <m:t>∗</m:t>
                        </m:r>
                      </m:sup>
                    </m:sSubSup>
                    <m:d>
                      <m:dPr>
                        <m:ctrlPr>
                          <a:rPr lang="en-US" sz="1600" b="0" i="1" smtClean="0">
                            <a:latin typeface="Cambria Math" panose="02040503050406030204" pitchFamily="18" charset="0"/>
                            <a:ea typeface="Cambria Math" panose="02040503050406030204" pitchFamily="18" charset="0"/>
                          </a:rPr>
                        </m:ctrlPr>
                      </m:dPr>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𝑝</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𝐼</m:t>
                        </m:r>
                        <m:r>
                          <a:rPr lang="en-US" sz="1600" b="0" i="1" smtClean="0">
                            <a:latin typeface="Cambria Math" panose="02040503050406030204" pitchFamily="18" charset="0"/>
                          </a:rPr>
                          <m:t> </m:t>
                        </m:r>
                      </m:e>
                    </m:d>
                  </m:oMath>
                </a14:m>
                <a:r>
                  <a:rPr lang="en-US" sz="1600" dirty="0">
                    <a:solidFill>
                      <a:schemeClr val="tx2"/>
                    </a:solidFill>
                  </a:rPr>
                  <a:t> against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𝑝</m:t>
                        </m:r>
                      </m:e>
                      <m:sub>
                        <m:r>
                          <a:rPr lang="en-US" sz="1600" b="0" i="1" smtClean="0">
                            <a:latin typeface="Cambria Math" panose="02040503050406030204" pitchFamily="18" charset="0"/>
                            <a:ea typeface="Cambria Math" panose="02040503050406030204" pitchFamily="18" charset="0"/>
                          </a:rPr>
                          <m:t>1</m:t>
                        </m:r>
                      </m:sub>
                    </m:sSub>
                  </m:oMath>
                </a14:m>
                <a:r>
                  <a:rPr lang="en-US" sz="1600" dirty="0">
                    <a:solidFill>
                      <a:schemeClr val="tx2"/>
                    </a:solidFill>
                  </a:rPr>
                  <a:t> and voila!  You have a demand curve… </a:t>
                </a:r>
              </a:p>
              <a:p>
                <a:pPr marL="0" indent="0">
                  <a:buNone/>
                </a:pPr>
                <a:r>
                  <a:rPr lang="en-US" sz="1600" dirty="0">
                    <a:solidFill>
                      <a:schemeClr val="tx2"/>
                    </a:solidFill>
                  </a:rPr>
                  <a:t>	…sum them over all consumers and you have a market demand curve!</a:t>
                </a:r>
              </a:p>
              <a:p>
                <a:pPr marL="0" indent="0">
                  <a:buNone/>
                </a:pPr>
                <a:r>
                  <a:rPr lang="en-US" sz="1600" dirty="0">
                    <a:solidFill>
                      <a:schemeClr val="tx2"/>
                    </a:solidFill>
                  </a:rPr>
                  <a:t>			</a:t>
                </a:r>
              </a:p>
              <a:p>
                <a:pPr marL="0" indent="0">
                  <a:buNone/>
                </a:pPr>
                <a:endParaRPr lang="en-US" sz="1600" dirty="0">
                  <a:solidFill>
                    <a:schemeClr val="tx2"/>
                  </a:solidFill>
                </a:endParaRPr>
              </a:p>
              <a:p>
                <a:pPr marL="0" indent="0">
                  <a:buNone/>
                </a:pPr>
                <a:endParaRPr lang="en-US" sz="1600"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21716" y="995363"/>
                <a:ext cx="6880746" cy="4873625"/>
              </a:xfrm>
              <a:blipFill rotWithShape="0">
                <a:blip r:embed="rId2"/>
                <a:stretch>
                  <a:fillRect l="-443" r="-3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839788" y="2057400"/>
                <a:ext cx="3932237" cy="3811588"/>
              </a:xfrm>
            </p:spPr>
            <p:txBody>
              <a:bodyPr>
                <a:normAutofit/>
              </a:bodyPr>
              <a:lstStyle/>
              <a:p>
                <a:endParaRPr lang="en-US" dirty="0"/>
              </a:p>
              <a:p>
                <a:r>
                  <a:rPr lang="en-US" dirty="0">
                    <a:solidFill>
                      <a:schemeClr val="tx2"/>
                    </a:solidFill>
                  </a:rPr>
                  <a:t>We can call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𝐼</m:t>
                        </m:r>
                      </m:e>
                    </m:acc>
                  </m:oMath>
                </a14:m>
                <a:r>
                  <a:rPr lang="en-US" dirty="0">
                    <a:solidFill>
                      <a:schemeClr val="tx2"/>
                    </a:solidFill>
                  </a:rPr>
                  <a:t> the composite commodity and evaluate “everything we don’t care about” as it and now call it </a:t>
                </a:r>
                <a:r>
                  <a:rPr lang="en-US" i="1" dirty="0">
                    <a:solidFill>
                      <a:schemeClr val="tx2"/>
                    </a:solidFill>
                  </a:rPr>
                  <a:t>x</a:t>
                </a:r>
                <a:r>
                  <a:rPr lang="en-US" i="1" baseline="-25000" dirty="0">
                    <a:solidFill>
                      <a:schemeClr val="tx2"/>
                    </a:solidFill>
                  </a:rPr>
                  <a:t>2</a:t>
                </a:r>
                <a:r>
                  <a:rPr lang="en-US" i="1" dirty="0">
                    <a:solidFill>
                      <a:schemeClr val="tx2"/>
                    </a:solidFill>
                  </a:rPr>
                  <a:t>.</a:t>
                </a:r>
                <a:endParaRPr lang="en-US" dirty="0">
                  <a:solidFill>
                    <a:schemeClr val="tx2"/>
                  </a:solidFill>
                </a:endParaRPr>
              </a:p>
              <a:p>
                <a:endParaRPr lang="en-US" dirty="0">
                  <a:solidFill>
                    <a:schemeClr val="tx2"/>
                  </a:solidFill>
                </a:endParaRPr>
              </a:p>
              <a:p>
                <a:r>
                  <a:rPr lang="en-US" dirty="0">
                    <a:solidFill>
                      <a:schemeClr val="tx2"/>
                    </a:solidFill>
                  </a:rPr>
                  <a:t>NOTE:	Effectively we’ve normalized the		 cost of the composite commodity	 to $1 </a:t>
                </a: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839788" y="2057400"/>
                <a:ext cx="3932237" cy="3811588"/>
              </a:xfrm>
              <a:blipFill>
                <a:blip r:embed="rId3"/>
                <a:stretch>
                  <a:fillRect l="-930" r="-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5779" y="2780678"/>
                <a:ext cx="1915140"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1</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𝐼</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e>
                    </m:d>
                  </m:oMath>
                </a14:m>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𝐼</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95779" y="2780678"/>
                <a:ext cx="1915140" cy="276999"/>
              </a:xfrm>
              <a:prstGeom prst="rect">
                <a:avLst/>
              </a:prstGeom>
              <a:blipFill>
                <a:blip r:embed="rId4"/>
                <a:stretch>
                  <a:fillRect l="-3185"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295779" y="995363"/>
                <a:ext cx="4220579" cy="40421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max</m:t>
                        </m:r>
                      </m:e>
                      <m:sub>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𝑉</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e>
                    </m:d>
                  </m:oMath>
                </a14:m>
                <a:r>
                  <a:rPr kumimoji="0" lang="en-US" sz="1800" b="0" i="0" u="none" strike="noStrike" kern="0" cap="none" spc="0" normalizeH="0" baseline="0" noProof="0" dirty="0">
                    <a:ln>
                      <a:noFill/>
                    </a:ln>
                    <a:solidFill>
                      <a:sysClr val="windowText" lastClr="000000"/>
                    </a:solidFill>
                    <a:effectLst/>
                    <a:uLnTx/>
                    <a:uFillTx/>
                  </a:rPr>
                  <a:t>    </a:t>
                </a:r>
                <a:r>
                  <a:rPr kumimoji="0" lang="en-US" sz="1800" b="0" i="1" u="none" strike="noStrike" kern="0" cap="none" spc="0" normalizeH="0" baseline="0" noProof="0" dirty="0" err="1">
                    <a:ln>
                      <a:noFill/>
                    </a:ln>
                    <a:solidFill>
                      <a:sysClr val="windowText" lastClr="000000"/>
                    </a:solidFill>
                    <a:effectLst/>
                    <a:uLnTx/>
                    <a:uFillTx/>
                  </a:rPr>
                  <a:t>s.t.</a:t>
                </a:r>
                <a:r>
                  <a:rPr kumimoji="0" lang="en-US" sz="1800" b="0" i="1" u="none" strike="noStrike" kern="0" cap="none" spc="0" normalizeH="0" baseline="0" noProof="0" dirty="0">
                    <a:ln>
                      <a:noFill/>
                    </a:ln>
                    <a:solidFill>
                      <a:sysClr val="windowText" lastClr="000000"/>
                    </a:solidFill>
                    <a:effectLst/>
                    <a:uLnTx/>
                    <a:uFillTx/>
                  </a:rPr>
                  <a:t>   </a:t>
                </a:r>
                <a14:m>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oMath>
                </a14:m>
                <a:r>
                  <a:rPr kumimoji="0" lang="en-US" sz="1800" b="0" i="0" u="none" strike="noStrike" kern="0" cap="none" spc="0" normalizeH="0" baseline="0" noProof="0" dirty="0">
                    <a:ln>
                      <a:noFill/>
                    </a:ln>
                    <a:solidFill>
                      <a:sysClr val="windowText" lastClr="000000"/>
                    </a:solidFill>
                    <a:effectLst/>
                    <a:uLnTx/>
                    <a:uFillTx/>
                  </a:rPr>
                  <a:t> </a:t>
                </a:r>
              </a:p>
            </p:txBody>
          </p:sp>
        </mc:Choice>
        <mc:Fallback xmlns="">
          <p:sp>
            <p:nvSpPr>
              <p:cNvPr id="11" name="Rectangle 10"/>
              <p:cNvSpPr>
                <a:spLocks noRot="1" noChangeAspect="1" noMove="1" noResize="1" noEditPoints="1" noAdjustHandles="1" noChangeArrowheads="1" noChangeShapeType="1" noTextEdit="1"/>
              </p:cNvSpPr>
              <p:nvPr/>
            </p:nvSpPr>
            <p:spPr>
              <a:xfrm>
                <a:off x="5295779" y="995363"/>
                <a:ext cx="4220579" cy="404213"/>
              </a:xfrm>
              <a:prstGeom prst="rect">
                <a:avLst/>
              </a:prstGeom>
              <a:blipFill>
                <a:blip r:embed="rId5"/>
                <a:stretch>
                  <a:fillRect t="-5970" b="-14925"/>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5560010" y="4173794"/>
            <a:ext cx="5073578" cy="2632587"/>
          </a:xfrm>
          <a:prstGeom prst="rect">
            <a:avLst/>
          </a:prstGeom>
        </p:spPr>
      </p:pic>
    </p:spTree>
    <p:extLst>
      <p:ext uri="{BB962C8B-B14F-4D97-AF65-F5344CB8AC3E}">
        <p14:creationId xmlns:p14="http://schemas.microsoft.com/office/powerpoint/2010/main" val="118669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F081-EFE6-45DF-B651-5F3AF54AE84E}"/>
              </a:ext>
            </a:extLst>
          </p:cNvPr>
          <p:cNvSpPr>
            <a:spLocks noGrp="1"/>
          </p:cNvSpPr>
          <p:nvPr>
            <p:ph type="ctrTitle"/>
          </p:nvPr>
        </p:nvSpPr>
        <p:spPr>
          <a:xfrm>
            <a:off x="1895168" y="1269846"/>
            <a:ext cx="8074742" cy="2387600"/>
          </a:xfrm>
        </p:spPr>
        <p:txBody>
          <a:bodyPr>
            <a:normAutofit/>
          </a:bodyPr>
          <a:lstStyle/>
          <a:p>
            <a:r>
              <a:rPr lang="en-US" dirty="0">
                <a:solidFill>
                  <a:schemeClr val="bg1"/>
                </a:solidFill>
              </a:rPr>
              <a:t>Why Markets are Sometimes Not Awesome</a:t>
            </a:r>
          </a:p>
        </p:txBody>
      </p:sp>
      <p:sp>
        <p:nvSpPr>
          <p:cNvPr id="3" name="Subtitle 2">
            <a:extLst>
              <a:ext uri="{FF2B5EF4-FFF2-40B4-BE49-F238E27FC236}">
                <a16:creationId xmlns:a16="http://schemas.microsoft.com/office/drawing/2014/main" id="{1FE1CD35-5FB3-4AEC-9E31-4B59727F9C7A}"/>
              </a:ext>
            </a:extLst>
          </p:cNvPr>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105194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80748B-7412-487F-B005-2C25F4879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519" y="965158"/>
            <a:ext cx="7211311" cy="3983390"/>
          </a:xfrm>
          <a:prstGeom prst="rect">
            <a:avLst/>
          </a:prstGeom>
        </p:spPr>
      </p:pic>
      <p:sp>
        <p:nvSpPr>
          <p:cNvPr id="4" name="Rectangle 3">
            <a:extLst>
              <a:ext uri="{FF2B5EF4-FFF2-40B4-BE49-F238E27FC236}">
                <a16:creationId xmlns:a16="http://schemas.microsoft.com/office/drawing/2014/main" id="{EA22A619-1DBA-40D1-93D0-DCFACFB1E6F8}"/>
              </a:ext>
            </a:extLst>
          </p:cNvPr>
          <p:cNvSpPr/>
          <p:nvPr/>
        </p:nvSpPr>
        <p:spPr>
          <a:xfrm>
            <a:off x="481781" y="5440963"/>
            <a:ext cx="1141525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Markets maximize welfare if 1) there is no market power and 2) all benefits/costs borne by market participants.</a:t>
            </a:r>
          </a:p>
        </p:txBody>
      </p:sp>
    </p:spTree>
    <p:extLst>
      <p:ext uri="{BB962C8B-B14F-4D97-AF65-F5344CB8AC3E}">
        <p14:creationId xmlns:p14="http://schemas.microsoft.com/office/powerpoint/2010/main" val="262403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a:xfrm>
            <a:off x="838199" y="365125"/>
            <a:ext cx="10776155" cy="1325563"/>
          </a:xfrm>
        </p:spPr>
        <p:txBody>
          <a:bodyPr>
            <a:normAutofit/>
          </a:bodyPr>
          <a:lstStyle/>
          <a:p>
            <a:r>
              <a:rPr lang="en-US" sz="2800" dirty="0">
                <a:solidFill>
                  <a:schemeClr val="bg1"/>
                </a:solidFill>
              </a:rPr>
              <a:t>GDP 	= Consumption + Investment + Government Spending + Net Exports       	= C + I + G + X</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p:txBody>
          <a:bodyPr>
            <a:normAutofit/>
          </a:bodyPr>
          <a:lstStyle/>
          <a:p>
            <a:pPr marL="0" indent="0">
              <a:buNone/>
            </a:pPr>
            <a:r>
              <a:rPr lang="en-US" sz="2000" dirty="0">
                <a:solidFill>
                  <a:schemeClr val="bg1"/>
                </a:solidFill>
                <a:latin typeface="+mj-lt"/>
              </a:rPr>
              <a:t>Why the need for G at all?</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 One issue is regulating and standard setting for markets </a:t>
            </a:r>
          </a:p>
          <a:p>
            <a:pPr marL="0" indent="0">
              <a:buNone/>
            </a:pPr>
            <a:endParaRPr lang="en-US" sz="2000" dirty="0">
              <a:solidFill>
                <a:schemeClr val="bg1"/>
              </a:solidFill>
              <a:latin typeface="+mj-lt"/>
            </a:endParaRPr>
          </a:p>
          <a:p>
            <a:pPr marL="0" indent="0">
              <a:buNone/>
            </a:pPr>
            <a:endParaRPr lang="en-US" sz="2000" dirty="0">
              <a:solidFill>
                <a:schemeClr val="bg1"/>
              </a:solidFill>
              <a:latin typeface="+mj-lt"/>
            </a:endParaRPr>
          </a:p>
          <a:p>
            <a:pPr marL="0" indent="0">
              <a:buNone/>
            </a:pPr>
            <a:endParaRPr lang="en-US" sz="2000" dirty="0">
              <a:solidFill>
                <a:schemeClr val="bg1"/>
              </a:solidFill>
              <a:latin typeface="+mj-lt"/>
            </a:endParaRPr>
          </a:p>
        </p:txBody>
      </p:sp>
      <p:pic>
        <p:nvPicPr>
          <p:cNvPr id="5" name="Picture 4">
            <a:extLst>
              <a:ext uri="{FF2B5EF4-FFF2-40B4-BE49-F238E27FC236}">
                <a16:creationId xmlns:a16="http://schemas.microsoft.com/office/drawing/2014/main" id="{1EC1696B-7ABE-4DFF-8F82-F02AD62D8ED1}"/>
              </a:ext>
            </a:extLst>
          </p:cNvPr>
          <p:cNvPicPr>
            <a:picLocks noChangeAspect="1"/>
          </p:cNvPicPr>
          <p:nvPr/>
        </p:nvPicPr>
        <p:blipFill>
          <a:blip r:embed="rId2"/>
          <a:stretch>
            <a:fillRect/>
          </a:stretch>
        </p:blipFill>
        <p:spPr>
          <a:xfrm>
            <a:off x="8300959" y="1593277"/>
            <a:ext cx="2143125" cy="2143125"/>
          </a:xfrm>
          <a:prstGeom prst="rect">
            <a:avLst/>
          </a:prstGeom>
        </p:spPr>
      </p:pic>
      <p:pic>
        <p:nvPicPr>
          <p:cNvPr id="7" name="Picture 6">
            <a:extLst>
              <a:ext uri="{FF2B5EF4-FFF2-40B4-BE49-F238E27FC236}">
                <a16:creationId xmlns:a16="http://schemas.microsoft.com/office/drawing/2014/main" id="{3CDCC83D-594D-447A-85AE-A01DACEAAC7C}"/>
              </a:ext>
            </a:extLst>
          </p:cNvPr>
          <p:cNvPicPr>
            <a:picLocks noChangeAspect="1"/>
          </p:cNvPicPr>
          <p:nvPr/>
        </p:nvPicPr>
        <p:blipFill>
          <a:blip r:embed="rId3"/>
          <a:stretch>
            <a:fillRect/>
          </a:stretch>
        </p:blipFill>
        <p:spPr>
          <a:xfrm>
            <a:off x="5829191" y="4050110"/>
            <a:ext cx="2143125" cy="2143125"/>
          </a:xfrm>
          <a:prstGeom prst="rect">
            <a:avLst/>
          </a:prstGeom>
        </p:spPr>
      </p:pic>
      <p:pic>
        <p:nvPicPr>
          <p:cNvPr id="9" name="Picture 8">
            <a:extLst>
              <a:ext uri="{FF2B5EF4-FFF2-40B4-BE49-F238E27FC236}">
                <a16:creationId xmlns:a16="http://schemas.microsoft.com/office/drawing/2014/main" id="{20D15419-EAFA-49C6-9519-E641E21D488F}"/>
              </a:ext>
            </a:extLst>
          </p:cNvPr>
          <p:cNvPicPr>
            <a:picLocks noChangeAspect="1"/>
          </p:cNvPicPr>
          <p:nvPr/>
        </p:nvPicPr>
        <p:blipFill>
          <a:blip r:embed="rId4"/>
          <a:stretch>
            <a:fillRect/>
          </a:stretch>
        </p:blipFill>
        <p:spPr>
          <a:xfrm>
            <a:off x="8300960" y="4050110"/>
            <a:ext cx="2143125" cy="2143125"/>
          </a:xfrm>
          <a:prstGeom prst="rect">
            <a:avLst/>
          </a:prstGeom>
        </p:spPr>
      </p:pic>
    </p:spTree>
    <p:extLst>
      <p:ext uri="{BB962C8B-B14F-4D97-AF65-F5344CB8AC3E}">
        <p14:creationId xmlns:p14="http://schemas.microsoft.com/office/powerpoint/2010/main" val="253288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and lack of competition</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838200" y="1825625"/>
            <a:ext cx="4693170" cy="3938093"/>
          </a:xfrm>
        </p:spPr>
        <p:txBody>
          <a:bodyPr>
            <a:normAutofit/>
          </a:bodyPr>
          <a:lstStyle/>
          <a:p>
            <a:pPr marL="0" indent="0">
              <a:buNone/>
            </a:pPr>
            <a:r>
              <a:rPr lang="en-US" sz="2000" dirty="0">
                <a:solidFill>
                  <a:schemeClr val="bg1"/>
                </a:solidFill>
                <a:latin typeface="+mj-lt"/>
              </a:rPr>
              <a:t>Lack of competition can create bad outcomes: high prices and low quality (ISPs)</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Why?  </a:t>
            </a:r>
          </a:p>
          <a:p>
            <a:pPr>
              <a:buFontTx/>
              <a:buChar char="-"/>
            </a:pPr>
            <a:r>
              <a:rPr lang="en-US" sz="2000" dirty="0">
                <a:solidFill>
                  <a:schemeClr val="bg1"/>
                </a:solidFill>
                <a:latin typeface="+mj-lt"/>
              </a:rPr>
              <a:t>A key feature of markets was the discipline other participants put on reaching the efficient </a:t>
            </a:r>
            <a:r>
              <a:rPr lang="en-US" sz="2000" i="1" dirty="0">
                <a:solidFill>
                  <a:schemeClr val="bg1"/>
                </a:solidFill>
                <a:latin typeface="+mj-lt"/>
              </a:rPr>
              <a:t>P*</a:t>
            </a:r>
            <a:r>
              <a:rPr lang="en-US" sz="2000" dirty="0">
                <a:solidFill>
                  <a:schemeClr val="bg1"/>
                </a:solidFill>
                <a:latin typeface="+mj-lt"/>
              </a:rPr>
              <a:t> and </a:t>
            </a:r>
            <a:r>
              <a:rPr lang="en-US" sz="2000" i="1" dirty="0">
                <a:solidFill>
                  <a:schemeClr val="bg1"/>
                </a:solidFill>
                <a:latin typeface="+mj-lt"/>
              </a:rPr>
              <a:t>Q*</a:t>
            </a:r>
          </a:p>
          <a:p>
            <a:pPr>
              <a:buFontTx/>
              <a:buChar char="-"/>
            </a:pPr>
            <a:r>
              <a:rPr lang="en-US" sz="2000" dirty="0">
                <a:solidFill>
                  <a:schemeClr val="bg1"/>
                </a:solidFill>
                <a:latin typeface="+mj-lt"/>
              </a:rPr>
              <a:t>Without other firms able to enter, things get bad…</a:t>
            </a: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407" y="2678543"/>
            <a:ext cx="6000794" cy="3314724"/>
          </a:xfrm>
          <a:prstGeom prst="rect">
            <a:avLst/>
          </a:prstGeom>
        </p:spPr>
      </p:pic>
    </p:spTree>
    <p:extLst>
      <p:ext uri="{BB962C8B-B14F-4D97-AF65-F5344CB8AC3E}">
        <p14:creationId xmlns:p14="http://schemas.microsoft.com/office/powerpoint/2010/main" val="216116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and lack of competition</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838200" y="1825625"/>
            <a:ext cx="3416710" cy="4538304"/>
          </a:xfrm>
        </p:spPr>
        <p:txBody>
          <a:bodyPr>
            <a:normAutofit/>
          </a:bodyPr>
          <a:lstStyle/>
          <a:p>
            <a:pPr marL="0" lvl="0" indent="0">
              <a:buNone/>
            </a:pPr>
            <a:r>
              <a:rPr lang="en-US" sz="2000" dirty="0">
                <a:solidFill>
                  <a:prstClr val="white"/>
                </a:solidFill>
                <a:latin typeface="Calibri Light" panose="020F0302020204030204"/>
              </a:rPr>
              <a:t>A single firm serving the market evaluates their </a:t>
            </a:r>
            <a:r>
              <a:rPr lang="en-US" sz="2000" i="1" dirty="0">
                <a:solidFill>
                  <a:prstClr val="white"/>
                </a:solidFill>
                <a:latin typeface="Calibri Light" panose="020F0302020204030204"/>
              </a:rPr>
              <a:t>marginal revenue</a:t>
            </a:r>
            <a:r>
              <a:rPr lang="en-US" sz="2000" dirty="0">
                <a:solidFill>
                  <a:prstClr val="white"/>
                </a:solidFill>
                <a:latin typeface="Calibri Light" panose="020F0302020204030204"/>
              </a:rPr>
              <a:t> from setting different market prices.</a:t>
            </a: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404" y="1690688"/>
            <a:ext cx="7355800" cy="4068844"/>
          </a:xfrm>
          <a:prstGeom prst="rect">
            <a:avLst/>
          </a:prstGeom>
        </p:spPr>
      </p:pic>
    </p:spTree>
    <p:extLst>
      <p:ext uri="{BB962C8B-B14F-4D97-AF65-F5344CB8AC3E}">
        <p14:creationId xmlns:p14="http://schemas.microsoft.com/office/powerpoint/2010/main" val="156524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and lack of competition</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838200" y="1825625"/>
            <a:ext cx="3416710" cy="4538304"/>
          </a:xfrm>
        </p:spPr>
        <p:txBody>
          <a:bodyPr>
            <a:normAutofit/>
          </a:bodyPr>
          <a:lstStyle/>
          <a:p>
            <a:pPr marL="0" indent="0">
              <a:buNone/>
            </a:pPr>
            <a:r>
              <a:rPr lang="en-US" sz="2000" dirty="0">
                <a:solidFill>
                  <a:schemeClr val="bg1"/>
                </a:solidFill>
                <a:latin typeface="+mj-lt"/>
              </a:rPr>
              <a:t>If a single firm served the market and was thinking to decrease their price below </a:t>
            </a:r>
            <a:r>
              <a:rPr lang="en-US" sz="2000" i="1" dirty="0">
                <a:solidFill>
                  <a:schemeClr val="bg1"/>
                </a:solidFill>
                <a:latin typeface="+mj-lt"/>
              </a:rPr>
              <a:t>P</a:t>
            </a:r>
            <a:r>
              <a:rPr lang="en-US" sz="2000" i="1" baseline="-25000" dirty="0">
                <a:solidFill>
                  <a:schemeClr val="bg1"/>
                </a:solidFill>
                <a:latin typeface="+mj-lt"/>
              </a:rPr>
              <a:t>h</a:t>
            </a:r>
            <a:r>
              <a:rPr lang="en-US" sz="2000" dirty="0">
                <a:solidFill>
                  <a:schemeClr val="bg1"/>
                </a:solidFill>
                <a:latin typeface="+mj-lt"/>
              </a:rPr>
              <a:t> they </a:t>
            </a:r>
            <a:r>
              <a:rPr lang="en-US" sz="2000" i="1" dirty="0">
                <a:solidFill>
                  <a:schemeClr val="bg1"/>
                </a:solidFill>
                <a:latin typeface="+mj-lt"/>
              </a:rPr>
              <a:t>lose on the intensive margin</a:t>
            </a:r>
            <a:r>
              <a:rPr lang="en-US" sz="2000" dirty="0">
                <a:solidFill>
                  <a:schemeClr val="bg1"/>
                </a:solidFill>
                <a:latin typeface="+mj-lt"/>
              </a:rPr>
              <a:t> but they </a:t>
            </a:r>
            <a:r>
              <a:rPr lang="en-US" sz="2000" i="1" dirty="0">
                <a:solidFill>
                  <a:schemeClr val="bg1"/>
                </a:solidFill>
                <a:latin typeface="+mj-lt"/>
              </a:rPr>
              <a:t>gain on the extensive margin</a:t>
            </a:r>
            <a:r>
              <a:rPr lang="en-US" sz="2000" dirty="0">
                <a:solidFill>
                  <a:schemeClr val="bg1"/>
                </a:solidFill>
                <a:latin typeface="+mj-lt"/>
              </a:rPr>
              <a:t>.  </a:t>
            </a: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404" y="1690688"/>
            <a:ext cx="7355800" cy="4068843"/>
          </a:xfrm>
          <a:prstGeom prst="rect">
            <a:avLst/>
          </a:prstGeom>
        </p:spPr>
      </p:pic>
    </p:spTree>
    <p:extLst>
      <p:ext uri="{BB962C8B-B14F-4D97-AF65-F5344CB8AC3E}">
        <p14:creationId xmlns:p14="http://schemas.microsoft.com/office/powerpoint/2010/main" val="8816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and lack of competition</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838200" y="1825625"/>
            <a:ext cx="3416710" cy="4538304"/>
          </a:xfrm>
        </p:spPr>
        <p:txBody>
          <a:bodyPr>
            <a:normAutofit/>
          </a:bodyPr>
          <a:lstStyle/>
          <a:p>
            <a:pPr marL="0" indent="0">
              <a:buNone/>
            </a:pPr>
            <a:r>
              <a:rPr lang="en-US" sz="2000" dirty="0">
                <a:solidFill>
                  <a:schemeClr val="bg1"/>
                </a:solidFill>
                <a:latin typeface="+mj-lt"/>
              </a:rPr>
              <a:t>If a single firm served the market and was thinking to decrease their price below </a:t>
            </a:r>
            <a:r>
              <a:rPr lang="en-US" sz="2000" i="1" dirty="0">
                <a:solidFill>
                  <a:schemeClr val="bg1"/>
                </a:solidFill>
                <a:latin typeface="+mj-lt"/>
              </a:rPr>
              <a:t>P</a:t>
            </a:r>
            <a:r>
              <a:rPr lang="en-US" sz="2000" i="1" baseline="-25000" dirty="0">
                <a:solidFill>
                  <a:schemeClr val="bg1"/>
                </a:solidFill>
                <a:latin typeface="+mj-lt"/>
              </a:rPr>
              <a:t>h</a:t>
            </a:r>
            <a:r>
              <a:rPr lang="en-US" sz="2000" dirty="0">
                <a:solidFill>
                  <a:schemeClr val="bg1"/>
                </a:solidFill>
                <a:latin typeface="+mj-lt"/>
              </a:rPr>
              <a:t> they </a:t>
            </a:r>
            <a:r>
              <a:rPr lang="en-US" sz="2000" i="1" dirty="0">
                <a:solidFill>
                  <a:schemeClr val="bg1"/>
                </a:solidFill>
                <a:latin typeface="+mj-lt"/>
              </a:rPr>
              <a:t>lose on the intensive margin</a:t>
            </a:r>
            <a:r>
              <a:rPr lang="en-US" sz="2000" dirty="0">
                <a:solidFill>
                  <a:schemeClr val="bg1"/>
                </a:solidFill>
                <a:latin typeface="+mj-lt"/>
              </a:rPr>
              <a:t> but they </a:t>
            </a:r>
            <a:r>
              <a:rPr lang="en-US" sz="2000" i="1" dirty="0">
                <a:solidFill>
                  <a:schemeClr val="bg1"/>
                </a:solidFill>
                <a:latin typeface="+mj-lt"/>
              </a:rPr>
              <a:t>gain on the extensive margin</a:t>
            </a:r>
            <a:r>
              <a:rPr lang="en-US" sz="2000" dirty="0">
                <a:solidFill>
                  <a:schemeClr val="bg1"/>
                </a:solidFill>
                <a:latin typeface="+mj-lt"/>
              </a:rPr>
              <a:t>.  </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They then can compare the additional revenue from selling more against the cost of producing it.</a:t>
            </a: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404" y="1690688"/>
            <a:ext cx="7355800" cy="4068843"/>
          </a:xfrm>
          <a:prstGeom prst="rect">
            <a:avLst/>
          </a:prstGeom>
        </p:spPr>
      </p:pic>
      <p:cxnSp>
        <p:nvCxnSpPr>
          <p:cNvPr id="5" name="Straight Arrow Connector 4">
            <a:extLst>
              <a:ext uri="{FF2B5EF4-FFF2-40B4-BE49-F238E27FC236}">
                <a16:creationId xmlns:a16="http://schemas.microsoft.com/office/drawing/2014/main" id="{A5A167AF-27DF-4085-934D-98D0F91C723A}"/>
              </a:ext>
            </a:extLst>
          </p:cNvPr>
          <p:cNvCxnSpPr>
            <a:cxnSpLocks/>
          </p:cNvCxnSpPr>
          <p:nvPr/>
        </p:nvCxnSpPr>
        <p:spPr>
          <a:xfrm flipH="1">
            <a:off x="7691284" y="3635477"/>
            <a:ext cx="2050026" cy="9892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A513B30A-F47E-4346-91F0-CC2B94928555}"/>
              </a:ext>
            </a:extLst>
          </p:cNvPr>
          <p:cNvCxnSpPr/>
          <p:nvPr/>
        </p:nvCxnSpPr>
        <p:spPr>
          <a:xfrm flipH="1">
            <a:off x="7691284" y="3560207"/>
            <a:ext cx="1991032" cy="569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47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p:sp>
        <p:nvSpPr>
          <p:cNvPr id="3" name="Content Placeholder 2"/>
          <p:cNvSpPr>
            <a:spLocks noGrp="1"/>
          </p:cNvSpPr>
          <p:nvPr>
            <p:ph idx="1"/>
          </p:nvPr>
        </p:nvSpPr>
        <p:spPr>
          <a:xfrm>
            <a:off x="5121716" y="995363"/>
            <a:ext cx="6880746" cy="5574486"/>
          </a:xfrm>
        </p:spPr>
        <p:txBody>
          <a:bodyPr>
            <a:normAutofit/>
          </a:bodyPr>
          <a:lstStyle/>
          <a:p>
            <a:pPr marL="0" indent="0">
              <a:buNone/>
            </a:pPr>
            <a:endParaRPr lang="en-US" dirty="0"/>
          </a:p>
          <a:p>
            <a:pPr marL="0" indent="0">
              <a:buNone/>
            </a:pPr>
            <a:endParaRPr lang="en-US" sz="1600" dirty="0">
              <a:solidFill>
                <a:schemeClr val="tx2"/>
              </a:solidFill>
            </a:endParaRPr>
          </a:p>
        </p:txBody>
      </p:sp>
      <p:sp>
        <p:nvSpPr>
          <p:cNvPr id="4" name="Text Placeholder 3"/>
          <p:cNvSpPr>
            <a:spLocks noGrp="1"/>
          </p:cNvSpPr>
          <p:nvPr>
            <p:ph type="body" sz="half" idx="2"/>
          </p:nvPr>
        </p:nvSpPr>
        <p:spPr/>
        <p:txBody>
          <a:bodyPr>
            <a:normAutofit lnSpcReduction="10000"/>
          </a:bodyPr>
          <a:lstStyle/>
          <a:p>
            <a:endParaRPr lang="en-US" dirty="0"/>
          </a:p>
          <a:p>
            <a:r>
              <a:rPr lang="en-US" dirty="0">
                <a:solidFill>
                  <a:schemeClr val="tx2"/>
                </a:solidFill>
              </a:rPr>
              <a:t>Assume there are </a:t>
            </a:r>
            <a:r>
              <a:rPr lang="en-US" i="1" dirty="0">
                <a:solidFill>
                  <a:schemeClr val="tx2"/>
                </a:solidFill>
              </a:rPr>
              <a:t>n</a:t>
            </a:r>
            <a:r>
              <a:rPr lang="en-US" dirty="0">
                <a:solidFill>
                  <a:schemeClr val="tx2"/>
                </a:solidFill>
              </a:rPr>
              <a:t> goods (e.g., apples, bananas, carrots, </a:t>
            </a:r>
            <a:r>
              <a:rPr lang="en-US" dirty="0" err="1">
                <a:solidFill>
                  <a:schemeClr val="tx2"/>
                </a:solidFill>
              </a:rPr>
              <a:t>etc</a:t>
            </a:r>
            <a:r>
              <a:rPr lang="en-US" dirty="0">
                <a:solidFill>
                  <a:schemeClr val="tx2"/>
                </a:solidFill>
              </a:rPr>
              <a:t>…) but we really only care about one of them (e.g., apples).  </a:t>
            </a:r>
          </a:p>
          <a:p>
            <a:endParaRPr lang="en-US" dirty="0">
              <a:solidFill>
                <a:schemeClr val="tx2"/>
              </a:solidFill>
            </a:endParaRPr>
          </a:p>
          <a:p>
            <a:r>
              <a:rPr lang="en-US" dirty="0">
                <a:solidFill>
                  <a:schemeClr val="tx2"/>
                </a:solidFill>
              </a:rPr>
              <a:t>How do we handle this problem as economists?</a:t>
            </a:r>
          </a:p>
          <a:p>
            <a:endParaRPr lang="en-US" dirty="0">
              <a:solidFill>
                <a:schemeClr val="tx2"/>
              </a:solidFill>
            </a:endParaRPr>
          </a:p>
          <a:p>
            <a:r>
              <a:rPr lang="en-US" dirty="0">
                <a:solidFill>
                  <a:schemeClr val="tx2"/>
                </a:solidFill>
              </a:rPr>
              <a:t>Lets start with the very general consumer’s problem: constrained maximization.</a:t>
            </a:r>
          </a:p>
          <a:p>
            <a:endParaRPr lang="en-US" dirty="0">
              <a:solidFill>
                <a:schemeClr val="tx2"/>
              </a:solidFill>
            </a:endParaRPr>
          </a:p>
          <a:p>
            <a:r>
              <a:rPr lang="en-US" dirty="0">
                <a:solidFill>
                  <a:schemeClr val="tx2"/>
                </a:solidFill>
              </a:rPr>
              <a:t>	Needed assumptions are		completeness, reflexivity and		 transitivity.  </a:t>
            </a:r>
          </a:p>
        </p:txBody>
      </p:sp>
    </p:spTree>
    <p:extLst>
      <p:ext uri="{BB962C8B-B14F-4D97-AF65-F5344CB8AC3E}">
        <p14:creationId xmlns:p14="http://schemas.microsoft.com/office/powerpoint/2010/main" val="123533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and lack of competition</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838200" y="1825625"/>
            <a:ext cx="3416710" cy="4538304"/>
          </a:xfrm>
        </p:spPr>
        <p:txBody>
          <a:bodyPr>
            <a:normAutofit/>
          </a:bodyPr>
          <a:lstStyle/>
          <a:p>
            <a:pPr marL="0" indent="0">
              <a:buNone/>
            </a:pPr>
            <a:r>
              <a:rPr lang="en-US" sz="2000" dirty="0">
                <a:solidFill>
                  <a:schemeClr val="bg1"/>
                </a:solidFill>
                <a:latin typeface="+mj-lt"/>
              </a:rPr>
              <a:t>At this price of </a:t>
            </a:r>
            <a:r>
              <a:rPr lang="en-US" sz="2000" i="1" dirty="0">
                <a:solidFill>
                  <a:schemeClr val="bg1"/>
                </a:solidFill>
                <a:latin typeface="+mj-lt"/>
              </a:rPr>
              <a:t>P</a:t>
            </a:r>
            <a:r>
              <a:rPr lang="en-US" sz="2000" i="1" baseline="-25000" dirty="0">
                <a:solidFill>
                  <a:schemeClr val="bg1"/>
                </a:solidFill>
                <a:latin typeface="+mj-lt"/>
              </a:rPr>
              <a:t>h </a:t>
            </a:r>
            <a:r>
              <a:rPr lang="en-US" sz="2000" dirty="0">
                <a:solidFill>
                  <a:schemeClr val="bg1"/>
                </a:solidFill>
                <a:latin typeface="+mj-lt"/>
              </a:rPr>
              <a:t>the PS (e.g., profits) is pretty big and some consumers benefit.</a:t>
            </a:r>
          </a:p>
          <a:p>
            <a:pPr marL="0" indent="0">
              <a:buNone/>
            </a:pPr>
            <a:endParaRPr lang="en-US" sz="2000" i="1" dirty="0">
              <a:solidFill>
                <a:schemeClr val="bg1"/>
              </a:solidFill>
              <a:latin typeface="+mj-lt"/>
            </a:endParaRPr>
          </a:p>
          <a:p>
            <a:pPr marL="0" indent="0">
              <a:buNone/>
            </a:pPr>
            <a:endParaRPr lang="en-US" sz="2000" i="1" dirty="0">
              <a:solidFill>
                <a:schemeClr val="bg1"/>
              </a:solidFill>
              <a:latin typeface="+mj-lt"/>
            </a:endParaRP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404" y="1690688"/>
            <a:ext cx="7355800" cy="4068843"/>
          </a:xfrm>
          <a:prstGeom prst="rect">
            <a:avLst/>
          </a:prstGeom>
        </p:spPr>
      </p:pic>
    </p:spTree>
    <p:extLst>
      <p:ext uri="{BB962C8B-B14F-4D97-AF65-F5344CB8AC3E}">
        <p14:creationId xmlns:p14="http://schemas.microsoft.com/office/powerpoint/2010/main" val="87783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and lack of competition</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838200" y="1825625"/>
            <a:ext cx="3416710" cy="4538304"/>
          </a:xfrm>
        </p:spPr>
        <p:txBody>
          <a:bodyPr>
            <a:normAutofit/>
          </a:bodyPr>
          <a:lstStyle/>
          <a:p>
            <a:pPr marL="0" indent="0">
              <a:buNone/>
            </a:pPr>
            <a:r>
              <a:rPr lang="en-US" sz="2000" dirty="0">
                <a:solidFill>
                  <a:schemeClr val="bg1"/>
                </a:solidFill>
                <a:latin typeface="+mj-lt"/>
              </a:rPr>
              <a:t>At this price of </a:t>
            </a:r>
            <a:r>
              <a:rPr lang="en-US" sz="2000" i="1" dirty="0">
                <a:solidFill>
                  <a:schemeClr val="bg1"/>
                </a:solidFill>
                <a:latin typeface="+mj-lt"/>
              </a:rPr>
              <a:t>P</a:t>
            </a:r>
            <a:r>
              <a:rPr lang="en-US" sz="2000" i="1" baseline="-25000" dirty="0">
                <a:solidFill>
                  <a:schemeClr val="bg1"/>
                </a:solidFill>
                <a:latin typeface="+mj-lt"/>
              </a:rPr>
              <a:t>h </a:t>
            </a:r>
            <a:r>
              <a:rPr lang="en-US" sz="2000" dirty="0">
                <a:solidFill>
                  <a:schemeClr val="bg1"/>
                </a:solidFill>
                <a:latin typeface="+mj-lt"/>
              </a:rPr>
              <a:t>the PS (e.g., profits) is pretty big and some consumers benefit.</a:t>
            </a:r>
          </a:p>
          <a:p>
            <a:pPr marL="0" indent="0">
              <a:buNone/>
            </a:pPr>
            <a:endParaRPr lang="en-US" sz="2000" i="1" dirty="0">
              <a:solidFill>
                <a:schemeClr val="bg1"/>
              </a:solidFill>
              <a:latin typeface="+mj-lt"/>
            </a:endParaRPr>
          </a:p>
          <a:p>
            <a:pPr marL="0" indent="0">
              <a:buNone/>
            </a:pPr>
            <a:r>
              <a:rPr lang="en-US" sz="2000" dirty="0">
                <a:solidFill>
                  <a:schemeClr val="bg1"/>
                </a:solidFill>
                <a:latin typeface="+mj-lt"/>
              </a:rPr>
              <a:t>However society would be made much better off at </a:t>
            </a:r>
            <a:r>
              <a:rPr lang="en-US" sz="2000" i="1" dirty="0">
                <a:solidFill>
                  <a:schemeClr val="bg1"/>
                </a:solidFill>
                <a:latin typeface="+mj-lt"/>
              </a:rPr>
              <a:t>Q* </a:t>
            </a:r>
            <a:r>
              <a:rPr lang="en-US" sz="2000" dirty="0">
                <a:solidFill>
                  <a:schemeClr val="bg1"/>
                </a:solidFill>
                <a:latin typeface="+mj-lt"/>
              </a:rPr>
              <a:t>relative to </a:t>
            </a:r>
            <a:r>
              <a:rPr lang="en-US" sz="2000" i="1" dirty="0" err="1">
                <a:solidFill>
                  <a:schemeClr val="bg1"/>
                </a:solidFill>
                <a:latin typeface="+mj-lt"/>
              </a:rPr>
              <a:t>Q</a:t>
            </a:r>
            <a:r>
              <a:rPr lang="en-US" sz="2000" i="1" baseline="-25000" dirty="0" err="1">
                <a:solidFill>
                  <a:schemeClr val="bg1"/>
                </a:solidFill>
                <a:latin typeface="+mj-lt"/>
              </a:rPr>
              <a:t>h</a:t>
            </a:r>
            <a:r>
              <a:rPr lang="en-US" sz="2000" dirty="0">
                <a:solidFill>
                  <a:schemeClr val="bg1"/>
                </a:solidFill>
                <a:latin typeface="+mj-lt"/>
              </a:rPr>
              <a:t> because the MB from society is bigger than the cost to produce it creating </a:t>
            </a:r>
            <a:r>
              <a:rPr lang="en-US" sz="2000" i="1" dirty="0">
                <a:solidFill>
                  <a:schemeClr val="bg1"/>
                </a:solidFill>
                <a:latin typeface="+mj-lt"/>
              </a:rPr>
              <a:t>DWL</a:t>
            </a:r>
            <a:r>
              <a:rPr lang="en-US" sz="2000" dirty="0">
                <a:solidFill>
                  <a:schemeClr val="bg1"/>
                </a:solidFill>
                <a:latin typeface="+mj-lt"/>
              </a:rPr>
              <a:t> in the monopoly equilibrium.  </a:t>
            </a:r>
            <a:endParaRPr lang="en-US" sz="2000" i="1" dirty="0">
              <a:solidFill>
                <a:schemeClr val="bg1"/>
              </a:solidFill>
              <a:latin typeface="+mj-lt"/>
            </a:endParaRPr>
          </a:p>
          <a:p>
            <a:pPr marL="0" indent="0">
              <a:buNone/>
            </a:pPr>
            <a:endParaRPr lang="en-US" sz="2000" i="1" dirty="0">
              <a:solidFill>
                <a:schemeClr val="bg1"/>
              </a:solidFill>
              <a:latin typeface="+mj-lt"/>
            </a:endParaRP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405" y="1690688"/>
            <a:ext cx="7355798" cy="4068843"/>
          </a:xfrm>
          <a:prstGeom prst="rect">
            <a:avLst/>
          </a:prstGeom>
        </p:spPr>
      </p:pic>
    </p:spTree>
    <p:extLst>
      <p:ext uri="{BB962C8B-B14F-4D97-AF65-F5344CB8AC3E}">
        <p14:creationId xmlns:p14="http://schemas.microsoft.com/office/powerpoint/2010/main" val="12401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and lack of competition</a:t>
            </a: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577" y="1946786"/>
            <a:ext cx="5375394" cy="2969265"/>
          </a:xfrm>
          <a:prstGeom prst="rect">
            <a:avLst/>
          </a:prstGeom>
        </p:spPr>
      </p:pic>
      <p:pic>
        <p:nvPicPr>
          <p:cNvPr id="6" name="Picture 5">
            <a:extLst>
              <a:ext uri="{FF2B5EF4-FFF2-40B4-BE49-F238E27FC236}">
                <a16:creationId xmlns:a16="http://schemas.microsoft.com/office/drawing/2014/main" id="{A9CC172B-D064-421E-8B18-B775DFB49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70" y="1946786"/>
            <a:ext cx="5367942" cy="2969265"/>
          </a:xfrm>
          <a:prstGeom prst="rect">
            <a:avLst/>
          </a:prstGeom>
        </p:spPr>
      </p:pic>
      <p:sp>
        <p:nvSpPr>
          <p:cNvPr id="10" name="Title 1">
            <a:extLst>
              <a:ext uri="{FF2B5EF4-FFF2-40B4-BE49-F238E27FC236}">
                <a16:creationId xmlns:a16="http://schemas.microsoft.com/office/drawing/2014/main" id="{41DD6F4C-B561-4286-83D4-A89B4E52A0C9}"/>
              </a:ext>
            </a:extLst>
          </p:cNvPr>
          <p:cNvSpPr txBox="1">
            <a:spLocks/>
          </p:cNvSpPr>
          <p:nvPr/>
        </p:nvSpPr>
        <p:spPr>
          <a:xfrm>
            <a:off x="558470" y="51116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rPr>
              <a:t>Total welfare is lower but incidence favors the monopolist</a:t>
            </a:r>
          </a:p>
        </p:txBody>
      </p:sp>
    </p:spTree>
    <p:extLst>
      <p:ext uri="{BB962C8B-B14F-4D97-AF65-F5344CB8AC3E}">
        <p14:creationId xmlns:p14="http://schemas.microsoft.com/office/powerpoint/2010/main" val="407682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and lack of competition</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838200" y="1825625"/>
            <a:ext cx="4693170" cy="3938093"/>
          </a:xfrm>
        </p:spPr>
        <p:txBody>
          <a:bodyPr>
            <a:normAutofit/>
          </a:bodyPr>
          <a:lstStyle/>
          <a:p>
            <a:pPr marL="0" indent="0">
              <a:buNone/>
            </a:pPr>
            <a:r>
              <a:rPr lang="en-US" sz="2000" dirty="0">
                <a:solidFill>
                  <a:schemeClr val="bg1"/>
                </a:solidFill>
                <a:latin typeface="+mj-lt"/>
              </a:rPr>
              <a:t>Monopolies are the extreme case, but lower levels of competition lead to similar outcomes.</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“Concentration” in an industry implies only a few firms serving the market.</a:t>
            </a: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798" y="1955872"/>
            <a:ext cx="5992475" cy="3314724"/>
          </a:xfrm>
          <a:prstGeom prst="rect">
            <a:avLst/>
          </a:prstGeom>
        </p:spPr>
      </p:pic>
    </p:spTree>
    <p:extLst>
      <p:ext uri="{BB962C8B-B14F-4D97-AF65-F5344CB8AC3E}">
        <p14:creationId xmlns:p14="http://schemas.microsoft.com/office/powerpoint/2010/main" val="3530103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are sometimes a good thing…</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508820" y="1840373"/>
            <a:ext cx="5169372" cy="3938093"/>
          </a:xfrm>
        </p:spPr>
        <p:txBody>
          <a:bodyPr>
            <a:normAutofit/>
          </a:bodyPr>
          <a:lstStyle/>
          <a:p>
            <a:pPr marL="0" indent="0">
              <a:buNone/>
            </a:pPr>
            <a:r>
              <a:rPr lang="en-US" sz="2000" dirty="0">
                <a:solidFill>
                  <a:schemeClr val="bg1"/>
                </a:solidFill>
                <a:latin typeface="+mj-lt"/>
              </a:rPr>
              <a:t>If there are very large fixed costs in an industry it can mean there is a natural monopoly or that the monopoly profits are needed to cover those fixed costs.</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e.g., electric utilities, ISPs (???), etc.</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There are better and worse ways to handle these situations. </a:t>
            </a:r>
          </a:p>
          <a:p>
            <a:pPr marL="0" indent="0">
              <a:buNone/>
            </a:pPr>
            <a:r>
              <a:rPr lang="en-US" sz="2000" dirty="0">
                <a:solidFill>
                  <a:schemeClr val="bg1"/>
                </a:solidFill>
                <a:latin typeface="+mj-lt"/>
              </a:rPr>
              <a:t>- rate of return regulation is generally a bad one as it encourages overinvestment.</a:t>
            </a:r>
          </a:p>
        </p:txBody>
      </p:sp>
      <p:pic>
        <p:nvPicPr>
          <p:cNvPr id="5" name="Picture 4">
            <a:extLst>
              <a:ext uri="{FF2B5EF4-FFF2-40B4-BE49-F238E27FC236}">
                <a16:creationId xmlns:a16="http://schemas.microsoft.com/office/drawing/2014/main" id="{A09BA0CD-1A21-4804-AC7A-2768277CAB5C}"/>
              </a:ext>
            </a:extLst>
          </p:cNvPr>
          <p:cNvPicPr>
            <a:picLocks noChangeAspect="1"/>
          </p:cNvPicPr>
          <p:nvPr/>
        </p:nvPicPr>
        <p:blipFill>
          <a:blip r:embed="rId2"/>
          <a:stretch>
            <a:fillRect/>
          </a:stretch>
        </p:blipFill>
        <p:spPr>
          <a:xfrm>
            <a:off x="7262811" y="1840373"/>
            <a:ext cx="3152775" cy="1447800"/>
          </a:xfrm>
          <a:prstGeom prst="rect">
            <a:avLst/>
          </a:prstGeom>
        </p:spPr>
      </p:pic>
      <p:pic>
        <p:nvPicPr>
          <p:cNvPr id="29700" name="Picture 4" descr="Image result for Comcast">
            <a:extLst>
              <a:ext uri="{FF2B5EF4-FFF2-40B4-BE49-F238E27FC236}">
                <a16:creationId xmlns:a16="http://schemas.microsoft.com/office/drawing/2014/main" id="{20FE1B22-7FEE-4F46-BA33-BCE46C171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451" y="3626046"/>
            <a:ext cx="2037413" cy="2037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36EF53C-8074-4C68-81A4-D0D94AF95026}"/>
              </a:ext>
            </a:extLst>
          </p:cNvPr>
          <p:cNvPicPr>
            <a:picLocks noChangeAspect="1"/>
          </p:cNvPicPr>
          <p:nvPr/>
        </p:nvPicPr>
        <p:blipFill>
          <a:blip r:embed="rId4"/>
          <a:stretch>
            <a:fillRect/>
          </a:stretch>
        </p:blipFill>
        <p:spPr>
          <a:xfrm>
            <a:off x="9201150" y="3582716"/>
            <a:ext cx="2152650" cy="2124075"/>
          </a:xfrm>
          <a:prstGeom prst="rect">
            <a:avLst/>
          </a:prstGeom>
        </p:spPr>
      </p:pic>
    </p:spTree>
    <p:extLst>
      <p:ext uri="{BB962C8B-B14F-4D97-AF65-F5344CB8AC3E}">
        <p14:creationId xmlns:p14="http://schemas.microsoft.com/office/powerpoint/2010/main" val="164265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can be needed</a:t>
            </a: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577" y="1946786"/>
            <a:ext cx="5375394" cy="2969265"/>
          </a:xfrm>
          <a:prstGeom prst="rect">
            <a:avLst/>
          </a:prstGeom>
        </p:spPr>
      </p:pic>
      <p:pic>
        <p:nvPicPr>
          <p:cNvPr id="6" name="Picture 5">
            <a:extLst>
              <a:ext uri="{FF2B5EF4-FFF2-40B4-BE49-F238E27FC236}">
                <a16:creationId xmlns:a16="http://schemas.microsoft.com/office/drawing/2014/main" id="{A9CC172B-D064-421E-8B18-B775DFB49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70" y="1946786"/>
            <a:ext cx="5367942" cy="2969265"/>
          </a:xfrm>
          <a:prstGeom prst="rect">
            <a:avLst/>
          </a:prstGeom>
        </p:spPr>
      </p:pic>
      <p:sp>
        <p:nvSpPr>
          <p:cNvPr id="10" name="Title 1">
            <a:extLst>
              <a:ext uri="{FF2B5EF4-FFF2-40B4-BE49-F238E27FC236}">
                <a16:creationId xmlns:a16="http://schemas.microsoft.com/office/drawing/2014/main" id="{41DD6F4C-B561-4286-83D4-A89B4E52A0C9}"/>
              </a:ext>
            </a:extLst>
          </p:cNvPr>
          <p:cNvSpPr txBox="1">
            <a:spLocks/>
          </p:cNvSpPr>
          <p:nvPr/>
        </p:nvSpPr>
        <p:spPr>
          <a:xfrm>
            <a:off x="558470" y="5111648"/>
            <a:ext cx="109305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rPr>
              <a:t>MC doesn’t include fixed costs.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rPr>
              <a:t>If fixed costs are large the PS might be needed to have the service be provided.</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rPr>
              <a:t>If the alternative is Q = 0, the monopoly outcome starts to look pretty good!</a:t>
            </a:r>
          </a:p>
        </p:txBody>
      </p:sp>
    </p:spTree>
    <p:extLst>
      <p:ext uri="{BB962C8B-B14F-4D97-AF65-F5344CB8AC3E}">
        <p14:creationId xmlns:p14="http://schemas.microsoft.com/office/powerpoint/2010/main" val="2967391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Standard Setting…</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508819" y="1840373"/>
            <a:ext cx="6646451" cy="3938093"/>
          </a:xfrm>
        </p:spPr>
        <p:txBody>
          <a:bodyPr>
            <a:normAutofit/>
          </a:bodyPr>
          <a:lstStyle/>
          <a:p>
            <a:pPr marL="0" indent="0">
              <a:buNone/>
            </a:pPr>
            <a:r>
              <a:rPr lang="en-US" sz="2000" dirty="0">
                <a:solidFill>
                  <a:schemeClr val="bg1"/>
                </a:solidFill>
                <a:latin typeface="+mj-lt"/>
              </a:rPr>
              <a:t>DOJ regulates mergers to ensure they don’t reduce competition too much.</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FCC and other federal agencies </a:t>
            </a:r>
            <a:r>
              <a:rPr lang="en-US" sz="2000" i="1" dirty="0">
                <a:solidFill>
                  <a:schemeClr val="bg1"/>
                </a:solidFill>
                <a:latin typeface="+mj-lt"/>
              </a:rPr>
              <a:t>set standards </a:t>
            </a:r>
            <a:r>
              <a:rPr lang="en-US" sz="2000" dirty="0">
                <a:solidFill>
                  <a:schemeClr val="bg1"/>
                </a:solidFill>
                <a:latin typeface="+mj-lt"/>
              </a:rPr>
              <a:t>to facilitate competition.</a:t>
            </a:r>
          </a:p>
          <a:p>
            <a:pPr>
              <a:buFontTx/>
              <a:buChar char="-"/>
            </a:pPr>
            <a:r>
              <a:rPr lang="en-US" sz="2000" dirty="0">
                <a:solidFill>
                  <a:schemeClr val="bg1"/>
                </a:solidFill>
                <a:latin typeface="+mj-lt"/>
              </a:rPr>
              <a:t>What type of </a:t>
            </a:r>
            <a:r>
              <a:rPr lang="en-US" sz="2000" dirty="0" err="1">
                <a:solidFill>
                  <a:schemeClr val="bg1"/>
                </a:solidFill>
                <a:latin typeface="+mj-lt"/>
              </a:rPr>
              <a:t>WiFi</a:t>
            </a:r>
            <a:r>
              <a:rPr lang="en-US" sz="2000" dirty="0">
                <a:solidFill>
                  <a:schemeClr val="bg1"/>
                </a:solidFill>
                <a:latin typeface="+mj-lt"/>
              </a:rPr>
              <a:t> frequencies will be used (traditional standard setting)?</a:t>
            </a:r>
          </a:p>
          <a:p>
            <a:pPr>
              <a:buFontTx/>
              <a:buChar char="-"/>
            </a:pPr>
            <a:r>
              <a:rPr lang="en-US" sz="2000" dirty="0">
                <a:solidFill>
                  <a:schemeClr val="bg1"/>
                </a:solidFill>
                <a:latin typeface="+mj-lt"/>
              </a:rPr>
              <a:t>What structure internet content has &amp; net neutrality (market mechanism design)?</a:t>
            </a:r>
          </a:p>
        </p:txBody>
      </p:sp>
      <p:pic>
        <p:nvPicPr>
          <p:cNvPr id="29700" name="Picture 4" descr="Image result for Comcast">
            <a:extLst>
              <a:ext uri="{FF2B5EF4-FFF2-40B4-BE49-F238E27FC236}">
                <a16:creationId xmlns:a16="http://schemas.microsoft.com/office/drawing/2014/main" id="{20FE1B22-7FEE-4F46-BA33-BCE46C171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973" y="3686007"/>
            <a:ext cx="2037413" cy="2037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AB0ADE-1197-48D5-B6DA-C3587B6B4F71}"/>
              </a:ext>
            </a:extLst>
          </p:cNvPr>
          <p:cNvPicPr>
            <a:picLocks noChangeAspect="1"/>
          </p:cNvPicPr>
          <p:nvPr/>
        </p:nvPicPr>
        <p:blipFill>
          <a:blip r:embed="rId3"/>
          <a:stretch>
            <a:fillRect/>
          </a:stretch>
        </p:blipFill>
        <p:spPr>
          <a:xfrm>
            <a:off x="8182973" y="1027906"/>
            <a:ext cx="2143125" cy="2143125"/>
          </a:xfrm>
          <a:prstGeom prst="rect">
            <a:avLst/>
          </a:prstGeom>
        </p:spPr>
      </p:pic>
    </p:spTree>
    <p:extLst>
      <p:ext uri="{BB962C8B-B14F-4D97-AF65-F5344CB8AC3E}">
        <p14:creationId xmlns:p14="http://schemas.microsoft.com/office/powerpoint/2010/main" val="838526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Standard Setting versus Regulation…</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314793" y="1840373"/>
            <a:ext cx="5134131" cy="4185673"/>
          </a:xfrm>
        </p:spPr>
        <p:txBody>
          <a:bodyPr>
            <a:normAutofit/>
          </a:bodyPr>
          <a:lstStyle/>
          <a:p>
            <a:pPr marL="0" indent="0">
              <a:buNone/>
            </a:pPr>
            <a:r>
              <a:rPr lang="en-US" sz="2000" dirty="0">
                <a:solidFill>
                  <a:schemeClr val="bg1"/>
                </a:solidFill>
                <a:latin typeface="+mj-lt"/>
              </a:rPr>
              <a:t>What is the reason we need building permits?  </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Basic assumption is that </a:t>
            </a:r>
          </a:p>
          <a:p>
            <a:pPr marL="457200" indent="-457200">
              <a:buAutoNum type="arabicParenR"/>
            </a:pPr>
            <a:r>
              <a:rPr lang="en-US" sz="2000" dirty="0">
                <a:solidFill>
                  <a:schemeClr val="bg1"/>
                </a:solidFill>
                <a:latin typeface="+mj-lt"/>
              </a:rPr>
              <a:t>Homeowners don’t have full information or </a:t>
            </a:r>
          </a:p>
          <a:p>
            <a:pPr marL="457200" indent="-457200">
              <a:buAutoNum type="arabicParenR"/>
            </a:pPr>
            <a:r>
              <a:rPr lang="en-US" sz="2000" dirty="0">
                <a:solidFill>
                  <a:schemeClr val="bg1"/>
                </a:solidFill>
                <a:latin typeface="+mj-lt"/>
              </a:rPr>
              <a:t>Aren’t going to make smart investments.</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 This isn’t fully to decrease uncertainty through coordination of market participants as in standard setting.  </a:t>
            </a:r>
          </a:p>
        </p:txBody>
      </p:sp>
      <p:pic>
        <p:nvPicPr>
          <p:cNvPr id="4" name="Picture 3">
            <a:extLst>
              <a:ext uri="{FF2B5EF4-FFF2-40B4-BE49-F238E27FC236}">
                <a16:creationId xmlns:a16="http://schemas.microsoft.com/office/drawing/2014/main" id="{64E88AB5-CDEF-43F6-AFD4-5143C6A0F6B7}"/>
              </a:ext>
            </a:extLst>
          </p:cNvPr>
          <p:cNvPicPr>
            <a:picLocks noChangeAspect="1"/>
          </p:cNvPicPr>
          <p:nvPr/>
        </p:nvPicPr>
        <p:blipFill>
          <a:blip r:embed="rId2"/>
          <a:stretch>
            <a:fillRect/>
          </a:stretch>
        </p:blipFill>
        <p:spPr>
          <a:xfrm>
            <a:off x="5576340" y="1840373"/>
            <a:ext cx="6510728" cy="3662285"/>
          </a:xfrm>
          <a:prstGeom prst="rect">
            <a:avLst/>
          </a:prstGeom>
        </p:spPr>
      </p:pic>
    </p:spTree>
    <p:extLst>
      <p:ext uri="{BB962C8B-B14F-4D97-AF65-F5344CB8AC3E}">
        <p14:creationId xmlns:p14="http://schemas.microsoft.com/office/powerpoint/2010/main" val="45986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80748B-7412-487F-B005-2C25F4879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519" y="965158"/>
            <a:ext cx="7211311" cy="3983390"/>
          </a:xfrm>
          <a:prstGeom prst="rect">
            <a:avLst/>
          </a:prstGeom>
        </p:spPr>
      </p:pic>
      <p:sp>
        <p:nvSpPr>
          <p:cNvPr id="4" name="Rectangle 3">
            <a:extLst>
              <a:ext uri="{FF2B5EF4-FFF2-40B4-BE49-F238E27FC236}">
                <a16:creationId xmlns:a16="http://schemas.microsoft.com/office/drawing/2014/main" id="{EA22A619-1DBA-40D1-93D0-DCFACFB1E6F8}"/>
              </a:ext>
            </a:extLst>
          </p:cNvPr>
          <p:cNvSpPr/>
          <p:nvPr/>
        </p:nvSpPr>
        <p:spPr>
          <a:xfrm>
            <a:off x="481781" y="5440963"/>
            <a:ext cx="1141525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Markets maximize welfare if 1) there is no market power and 2) </a:t>
            </a: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all benefits/costs borne by market participants.</a:t>
            </a:r>
          </a:p>
        </p:txBody>
      </p:sp>
    </p:spTree>
    <p:extLst>
      <p:ext uri="{BB962C8B-B14F-4D97-AF65-F5344CB8AC3E}">
        <p14:creationId xmlns:p14="http://schemas.microsoft.com/office/powerpoint/2010/main" val="137044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a:xfrm>
            <a:off x="838200" y="365125"/>
            <a:ext cx="10515600" cy="1325563"/>
          </a:xfrm>
        </p:spPr>
        <p:txBody>
          <a:bodyPr>
            <a:normAutofit/>
          </a:bodyPr>
          <a:lstStyle/>
          <a:p>
            <a:r>
              <a:rPr lang="en-US" sz="3200">
                <a:solidFill>
                  <a:schemeClr val="bg1"/>
                </a:solidFill>
              </a:rPr>
              <a:t>Government useful to encourage healthy markets</a:t>
            </a:r>
            <a:endParaRPr lang="en-US" sz="3200" dirty="0">
              <a:solidFill>
                <a:schemeClr val="bg1"/>
              </a:solidFill>
            </a:endParaRP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654734" y="1776232"/>
            <a:ext cx="3416710" cy="4538304"/>
          </a:xfrm>
        </p:spPr>
        <p:txBody>
          <a:bodyPr>
            <a:normAutofit/>
          </a:bodyPr>
          <a:lstStyle/>
          <a:p>
            <a:pPr marL="0" indent="0">
              <a:buNone/>
            </a:pPr>
            <a:r>
              <a:rPr lang="en-US" sz="2000" dirty="0">
                <a:solidFill>
                  <a:schemeClr val="bg1"/>
                </a:solidFill>
                <a:latin typeface="+mj-lt"/>
              </a:rPr>
              <a:t>Even with lots of competition there can be market failure if there are costs or benefits external to market participants.</a:t>
            </a:r>
          </a:p>
          <a:p>
            <a:pPr marL="0" indent="0">
              <a:buNone/>
            </a:pPr>
            <a:endParaRPr lang="en-US" sz="2000" dirty="0">
              <a:solidFill>
                <a:schemeClr val="bg1"/>
              </a:solidFill>
              <a:latin typeface="+mj-lt"/>
            </a:endParaRPr>
          </a:p>
          <a:p>
            <a:pPr marL="0" indent="0">
              <a:buNone/>
            </a:pPr>
            <a:r>
              <a:rPr lang="en-US" sz="2000" dirty="0">
                <a:solidFill>
                  <a:schemeClr val="bg1"/>
                </a:solidFill>
                <a:latin typeface="+mj-lt"/>
              </a:rPr>
              <a:t>This is a very old and continuing problem</a:t>
            </a:r>
          </a:p>
        </p:txBody>
      </p:sp>
      <p:pic>
        <p:nvPicPr>
          <p:cNvPr id="5" name="Picture 4">
            <a:extLst>
              <a:ext uri="{FF2B5EF4-FFF2-40B4-BE49-F238E27FC236}">
                <a16:creationId xmlns:a16="http://schemas.microsoft.com/office/drawing/2014/main" id="{12B207A3-F906-4F4C-AE55-8F58884663A2}"/>
              </a:ext>
            </a:extLst>
          </p:cNvPr>
          <p:cNvPicPr>
            <a:picLocks noChangeAspect="1"/>
          </p:cNvPicPr>
          <p:nvPr/>
        </p:nvPicPr>
        <p:blipFill>
          <a:blip r:embed="rId2"/>
          <a:stretch>
            <a:fillRect/>
          </a:stretch>
        </p:blipFill>
        <p:spPr>
          <a:xfrm>
            <a:off x="5093466" y="1608242"/>
            <a:ext cx="3743235" cy="2437142"/>
          </a:xfrm>
          <a:prstGeom prst="rect">
            <a:avLst/>
          </a:prstGeom>
        </p:spPr>
      </p:pic>
      <p:pic>
        <p:nvPicPr>
          <p:cNvPr id="7" name="Picture 6">
            <a:extLst>
              <a:ext uri="{FF2B5EF4-FFF2-40B4-BE49-F238E27FC236}">
                <a16:creationId xmlns:a16="http://schemas.microsoft.com/office/drawing/2014/main" id="{F9CB54B0-FAD4-4E40-993A-F806F788D04D}"/>
              </a:ext>
            </a:extLst>
          </p:cNvPr>
          <p:cNvPicPr>
            <a:picLocks noChangeAspect="1"/>
          </p:cNvPicPr>
          <p:nvPr/>
        </p:nvPicPr>
        <p:blipFill>
          <a:blip r:embed="rId3"/>
          <a:stretch>
            <a:fillRect/>
          </a:stretch>
        </p:blipFill>
        <p:spPr>
          <a:xfrm>
            <a:off x="8308275" y="2611714"/>
            <a:ext cx="3322843" cy="2211201"/>
          </a:xfrm>
          <a:prstGeom prst="rect">
            <a:avLst/>
          </a:prstGeom>
        </p:spPr>
      </p:pic>
      <p:pic>
        <p:nvPicPr>
          <p:cNvPr id="30726" name="Picture 6" descr="Image result for coal power plant kingston">
            <a:extLst>
              <a:ext uri="{FF2B5EF4-FFF2-40B4-BE49-F238E27FC236}">
                <a16:creationId xmlns:a16="http://schemas.microsoft.com/office/drawing/2014/main" id="{ADB05C88-DEC4-4A60-8286-1FF429B10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242" y="4045384"/>
            <a:ext cx="3810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F5673F-2EEF-4BBF-8B5D-503FC19769CC}"/>
              </a:ext>
            </a:extLst>
          </p:cNvPr>
          <p:cNvPicPr>
            <a:picLocks noChangeAspect="1"/>
          </p:cNvPicPr>
          <p:nvPr/>
        </p:nvPicPr>
        <p:blipFill>
          <a:blip r:embed="rId5"/>
          <a:stretch>
            <a:fillRect/>
          </a:stretch>
        </p:blipFill>
        <p:spPr>
          <a:xfrm>
            <a:off x="8561899" y="4966410"/>
            <a:ext cx="2619375" cy="1743075"/>
          </a:xfrm>
          <a:prstGeom prst="rect">
            <a:avLst/>
          </a:prstGeom>
        </p:spPr>
      </p:pic>
    </p:spTree>
    <p:extLst>
      <p:ext uri="{BB962C8B-B14F-4D97-AF65-F5344CB8AC3E}">
        <p14:creationId xmlns:p14="http://schemas.microsoft.com/office/powerpoint/2010/main" val="204043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p:sp>
        <p:nvSpPr>
          <p:cNvPr id="3" name="Content Placeholder 2"/>
          <p:cNvSpPr>
            <a:spLocks noGrp="1"/>
          </p:cNvSpPr>
          <p:nvPr>
            <p:ph idx="1"/>
          </p:nvPr>
        </p:nvSpPr>
        <p:spPr>
          <a:xfrm>
            <a:off x="5121716" y="995363"/>
            <a:ext cx="6880746" cy="5574486"/>
          </a:xfrm>
        </p:spPr>
        <p:txBody>
          <a:bodyPr>
            <a:normAutofit/>
          </a:bodyPr>
          <a:lstStyle/>
          <a:p>
            <a:pPr marL="0" indent="0">
              <a:buNone/>
            </a:pPr>
            <a:endParaRPr lang="en-US" dirty="0"/>
          </a:p>
          <a:p>
            <a:pPr marL="0" indent="0">
              <a:buNone/>
            </a:pPr>
            <a:endParaRPr lang="en-US" sz="1600" dirty="0"/>
          </a:p>
          <a:p>
            <a:pPr marL="0" indent="0">
              <a:buNone/>
            </a:pPr>
            <a:r>
              <a:rPr lang="en-US" sz="1600" dirty="0">
                <a:solidFill>
                  <a:schemeClr val="tx2"/>
                </a:solidFill>
              </a:rPr>
              <a:t>Suggestion: Say that we only solved this optimization problem for goods 2, …, n. </a:t>
            </a:r>
          </a:p>
          <a:p>
            <a:pPr marL="0" indent="0">
              <a:buNone/>
            </a:pPr>
            <a:r>
              <a:rPr lang="en-US" sz="1600" dirty="0">
                <a:solidFill>
                  <a:schemeClr val="tx2"/>
                </a:solidFill>
              </a:rPr>
              <a:t>	Take the first good as a parameter [e.g., like ‘</a:t>
            </a:r>
            <a:r>
              <a:rPr lang="en-US" sz="1600" i="1" dirty="0">
                <a:solidFill>
                  <a:schemeClr val="tx2"/>
                </a:solidFill>
              </a:rPr>
              <a:t>m</a:t>
            </a:r>
            <a:r>
              <a:rPr lang="en-US" sz="1600" dirty="0">
                <a:solidFill>
                  <a:schemeClr val="tx2"/>
                </a:solidFill>
              </a:rPr>
              <a:t>’ in </a:t>
            </a:r>
            <a:r>
              <a:rPr lang="en-US" sz="1600" i="1" dirty="0">
                <a:solidFill>
                  <a:schemeClr val="tx2"/>
                </a:solidFill>
              </a:rPr>
              <a:t>y(x)=</a:t>
            </a:r>
            <a:r>
              <a:rPr lang="en-US" sz="1600" i="1" dirty="0" err="1">
                <a:solidFill>
                  <a:schemeClr val="tx2"/>
                </a:solidFill>
              </a:rPr>
              <a:t>mx+b</a:t>
            </a:r>
            <a:r>
              <a:rPr lang="en-US" sz="1600" dirty="0">
                <a:solidFill>
                  <a:schemeClr val="tx2"/>
                </a:solidFill>
              </a:rPr>
              <a:t>]</a:t>
            </a:r>
          </a:p>
          <a:p>
            <a:pPr marL="0" indent="0">
              <a:buNone/>
            </a:pPr>
            <a:endParaRPr lang="en-US" sz="1600" dirty="0">
              <a:solidFill>
                <a:schemeClr val="tx2"/>
              </a:solidFill>
            </a:endParaRPr>
          </a:p>
        </p:txBody>
      </p:sp>
      <p:sp>
        <p:nvSpPr>
          <p:cNvPr id="4" name="Text Placeholder 3"/>
          <p:cNvSpPr>
            <a:spLocks noGrp="1"/>
          </p:cNvSpPr>
          <p:nvPr>
            <p:ph type="body" sz="half" idx="2"/>
          </p:nvPr>
        </p:nvSpPr>
        <p:spPr/>
        <p:txBody>
          <a:bodyPr>
            <a:normAutofit lnSpcReduction="10000"/>
          </a:bodyPr>
          <a:lstStyle/>
          <a:p>
            <a:endParaRPr lang="en-US" dirty="0"/>
          </a:p>
          <a:p>
            <a:r>
              <a:rPr lang="en-US" dirty="0">
                <a:solidFill>
                  <a:schemeClr val="tx2"/>
                </a:solidFill>
              </a:rPr>
              <a:t>Assume there are </a:t>
            </a:r>
            <a:r>
              <a:rPr lang="en-US" i="1" dirty="0">
                <a:solidFill>
                  <a:schemeClr val="tx2"/>
                </a:solidFill>
              </a:rPr>
              <a:t>n</a:t>
            </a:r>
            <a:r>
              <a:rPr lang="en-US" dirty="0">
                <a:solidFill>
                  <a:schemeClr val="tx2"/>
                </a:solidFill>
              </a:rPr>
              <a:t> goods (e.g., apples, bananas, carrots, </a:t>
            </a:r>
            <a:r>
              <a:rPr lang="en-US" dirty="0" err="1">
                <a:solidFill>
                  <a:schemeClr val="tx2"/>
                </a:solidFill>
              </a:rPr>
              <a:t>etc</a:t>
            </a:r>
            <a:r>
              <a:rPr lang="en-US" dirty="0">
                <a:solidFill>
                  <a:schemeClr val="tx2"/>
                </a:solidFill>
              </a:rPr>
              <a:t>…) but we really only care about one of them (e.g., apples).  </a:t>
            </a:r>
          </a:p>
          <a:p>
            <a:endParaRPr lang="en-US" dirty="0">
              <a:solidFill>
                <a:schemeClr val="tx2"/>
              </a:solidFill>
            </a:endParaRPr>
          </a:p>
          <a:p>
            <a:r>
              <a:rPr lang="en-US" dirty="0">
                <a:solidFill>
                  <a:schemeClr val="tx2"/>
                </a:solidFill>
              </a:rPr>
              <a:t>How do we handle this problem as economists?</a:t>
            </a:r>
          </a:p>
          <a:p>
            <a:endParaRPr lang="en-US" dirty="0">
              <a:solidFill>
                <a:schemeClr val="tx2"/>
              </a:solidFill>
            </a:endParaRPr>
          </a:p>
          <a:p>
            <a:r>
              <a:rPr lang="en-US" dirty="0">
                <a:solidFill>
                  <a:schemeClr val="tx2"/>
                </a:solidFill>
              </a:rPr>
              <a:t>Lets start with the very general consumer’s problem: constrained maximization.</a:t>
            </a:r>
          </a:p>
          <a:p>
            <a:endParaRPr lang="en-US" dirty="0">
              <a:solidFill>
                <a:schemeClr val="tx2"/>
              </a:solidFill>
            </a:endParaRPr>
          </a:p>
          <a:p>
            <a:r>
              <a:rPr lang="en-US" dirty="0">
                <a:solidFill>
                  <a:schemeClr val="tx2"/>
                </a:solidFill>
              </a:rPr>
              <a:t>	Needed assumptions are		completeness, reflexivity and		 transitivity.  </a:t>
            </a:r>
          </a:p>
        </p:txBody>
      </p:sp>
      <mc:AlternateContent xmlns:mc="http://schemas.openxmlformats.org/markup-compatibility/2006" xmlns:a14="http://schemas.microsoft.com/office/drawing/2010/main">
        <mc:Choice Requires="a14">
          <p:sp>
            <p:nvSpPr>
              <p:cNvPr id="5" name="TextBox 4"/>
              <p:cNvSpPr txBox="1"/>
              <p:nvPr/>
            </p:nvSpPr>
            <p:spPr>
              <a:xfrm>
                <a:off x="5239484" y="1174573"/>
                <a:ext cx="6059608" cy="3021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uncPr>
                        <m:fNa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max</m:t>
                              </m:r>
                            </m:e>
                            <m:sub>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sub>
                          </m:sSub>
                        </m:fName>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𝑠</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𝑡</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func>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39484" y="1174573"/>
                <a:ext cx="6059608" cy="302199"/>
              </a:xfrm>
              <a:prstGeom prst="rect">
                <a:avLst/>
              </a:prstGeom>
              <a:blipFill>
                <a:blip r:embed="rId3"/>
                <a:stretch>
                  <a:fillRect b="-18367"/>
                </a:stretch>
              </a:blipFill>
            </p:spPr>
            <p:txBody>
              <a:bodyPr/>
              <a:lstStyle/>
              <a:p>
                <a:r>
                  <a:rPr lang="en-US">
                    <a:noFill/>
                  </a:rPr>
                  <a:t> </a:t>
                </a:r>
              </a:p>
            </p:txBody>
          </p:sp>
        </mc:Fallback>
      </mc:AlternateContent>
    </p:spTree>
    <p:extLst>
      <p:ext uri="{BB962C8B-B14F-4D97-AF65-F5344CB8AC3E}">
        <p14:creationId xmlns:p14="http://schemas.microsoft.com/office/powerpoint/2010/main" val="1779900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How do monopolists price goods?</a:t>
            </a:r>
          </a:p>
        </p:txBody>
      </p:sp>
      <p:sp>
        <p:nvSpPr>
          <p:cNvPr id="3" name="Subtitle 2"/>
          <p:cNvSpPr>
            <a:spLocks noGrp="1"/>
          </p:cNvSpPr>
          <p:nvPr>
            <p:ph type="subTitle" idx="1"/>
          </p:nvPr>
        </p:nvSpPr>
        <p:spPr/>
        <p:txBody>
          <a:bodyPr>
            <a:normAutofit/>
          </a:bodyPr>
          <a:lstStyle/>
          <a:p>
            <a:endParaRPr lang="en-US" dirty="0">
              <a:solidFill>
                <a:schemeClr val="accent1"/>
              </a:solidFill>
              <a:latin typeface="+mj-lt"/>
            </a:endParaRPr>
          </a:p>
        </p:txBody>
      </p:sp>
    </p:spTree>
    <p:extLst>
      <p:ext uri="{BB962C8B-B14F-4D97-AF65-F5344CB8AC3E}">
        <p14:creationId xmlns:p14="http://schemas.microsoft.com/office/powerpoint/2010/main" val="1129842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Monopolists, like all firms, should price to maximize profits.</a:t>
            </a:r>
          </a:p>
        </p:txBody>
      </p:sp>
      <p:sp>
        <p:nvSpPr>
          <p:cNvPr id="4" name="Text Placeholder 3"/>
          <p:cNvSpPr>
            <a:spLocks noGrp="1"/>
          </p:cNvSpPr>
          <p:nvPr>
            <p:ph type="body" sz="half" idx="2"/>
          </p:nvPr>
        </p:nvSpPr>
        <p:spPr>
          <a:xfrm>
            <a:off x="839788" y="2057400"/>
            <a:ext cx="4130418" cy="3811588"/>
          </a:xfrm>
        </p:spPr>
        <p:txBody>
          <a:bodyPr/>
          <a:lstStyle/>
          <a:p>
            <a:endParaRPr lang="en-US" dirty="0">
              <a:latin typeface="+mj-lt"/>
            </a:endParaRPr>
          </a:p>
          <a:p>
            <a:r>
              <a:rPr lang="en-US" dirty="0">
                <a:solidFill>
                  <a:schemeClr val="tx2"/>
                </a:solidFill>
                <a:latin typeface="+mj-lt"/>
              </a:rPr>
              <a:t>As a result, the demand curve </a:t>
            </a:r>
            <a:r>
              <a:rPr lang="en-US" i="1" dirty="0">
                <a:solidFill>
                  <a:schemeClr val="tx2"/>
                </a:solidFill>
                <a:latin typeface="+mj-lt"/>
              </a:rPr>
              <a:t>and</a:t>
            </a:r>
            <a:r>
              <a:rPr lang="en-US" dirty="0">
                <a:solidFill>
                  <a:schemeClr val="tx2"/>
                </a:solidFill>
                <a:latin typeface="+mj-lt"/>
              </a:rPr>
              <a:t> costs matter </a:t>
            </a:r>
          </a:p>
        </p:txBody>
      </p:sp>
      <p:pic>
        <p:nvPicPr>
          <p:cNvPr id="6" name="Picture 5"/>
          <p:cNvPicPr>
            <a:picLocks noChangeAspect="1"/>
          </p:cNvPicPr>
          <p:nvPr/>
        </p:nvPicPr>
        <p:blipFill>
          <a:blip r:embed="rId2"/>
          <a:stretch>
            <a:fillRect/>
          </a:stretch>
        </p:blipFill>
        <p:spPr>
          <a:xfrm>
            <a:off x="5475373" y="1106700"/>
            <a:ext cx="6138982" cy="3684346"/>
          </a:xfrm>
          <a:prstGeom prst="rect">
            <a:avLst/>
          </a:prstGeom>
        </p:spPr>
      </p:pic>
    </p:spTree>
    <p:extLst>
      <p:ext uri="{BB962C8B-B14F-4D97-AF65-F5344CB8AC3E}">
        <p14:creationId xmlns:p14="http://schemas.microsoft.com/office/powerpoint/2010/main" val="885754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Monopolists, like all firms, should price to maximize profits.</a:t>
            </a:r>
          </a:p>
        </p:txBody>
      </p:sp>
      <p:sp>
        <p:nvSpPr>
          <p:cNvPr id="4" name="Text Placeholder 3"/>
          <p:cNvSpPr>
            <a:spLocks noGrp="1"/>
          </p:cNvSpPr>
          <p:nvPr>
            <p:ph type="body" sz="half" idx="2"/>
          </p:nvPr>
        </p:nvSpPr>
        <p:spPr>
          <a:xfrm>
            <a:off x="839788" y="2057400"/>
            <a:ext cx="4130418" cy="3811588"/>
          </a:xfrm>
        </p:spPr>
        <p:txBody>
          <a:bodyPr/>
          <a:lstStyle/>
          <a:p>
            <a:endParaRPr lang="en-US" dirty="0">
              <a:latin typeface="+mj-lt"/>
            </a:endParaRPr>
          </a:p>
          <a:p>
            <a:r>
              <a:rPr lang="en-US" dirty="0">
                <a:solidFill>
                  <a:schemeClr val="tx2"/>
                </a:solidFill>
                <a:latin typeface="+mj-lt"/>
              </a:rPr>
              <a:t>As a result, the demand curve </a:t>
            </a:r>
            <a:r>
              <a:rPr lang="en-US" i="1" dirty="0">
                <a:solidFill>
                  <a:schemeClr val="tx2"/>
                </a:solidFill>
                <a:latin typeface="+mj-lt"/>
              </a:rPr>
              <a:t>and</a:t>
            </a:r>
            <a:r>
              <a:rPr lang="en-US" dirty="0">
                <a:solidFill>
                  <a:schemeClr val="tx2"/>
                </a:solidFill>
                <a:latin typeface="+mj-lt"/>
              </a:rPr>
              <a:t> costs matter </a:t>
            </a:r>
          </a:p>
          <a:p>
            <a:endParaRPr lang="en-US" dirty="0">
              <a:solidFill>
                <a:schemeClr val="tx2"/>
              </a:solidFill>
              <a:latin typeface="+mj-lt"/>
            </a:endParaRPr>
          </a:p>
          <a:p>
            <a:r>
              <a:rPr lang="en-US" dirty="0">
                <a:solidFill>
                  <a:schemeClr val="tx2"/>
                </a:solidFill>
                <a:latin typeface="+mj-lt"/>
              </a:rPr>
              <a:t>Perfect Comp: MB = MC = P </a:t>
            </a:r>
          </a:p>
          <a:p>
            <a:r>
              <a:rPr lang="en-US" dirty="0">
                <a:solidFill>
                  <a:schemeClr val="tx2"/>
                </a:solidFill>
                <a:latin typeface="+mj-lt"/>
              </a:rPr>
              <a:t>    (other firms can undercut price otherwise)</a:t>
            </a:r>
          </a:p>
        </p:txBody>
      </p:sp>
      <p:pic>
        <p:nvPicPr>
          <p:cNvPr id="6" name="Picture 5"/>
          <p:cNvPicPr>
            <a:picLocks noChangeAspect="1"/>
          </p:cNvPicPr>
          <p:nvPr/>
        </p:nvPicPr>
        <p:blipFill>
          <a:blip r:embed="rId2"/>
          <a:stretch>
            <a:fillRect/>
          </a:stretch>
        </p:blipFill>
        <p:spPr>
          <a:xfrm>
            <a:off x="5475373" y="1106700"/>
            <a:ext cx="6138982" cy="3684346"/>
          </a:xfrm>
          <a:prstGeom prst="rect">
            <a:avLst/>
          </a:prstGeom>
        </p:spPr>
      </p:pic>
      <p:pic>
        <p:nvPicPr>
          <p:cNvPr id="3" name="Picture 2"/>
          <p:cNvPicPr>
            <a:picLocks noChangeAspect="1"/>
          </p:cNvPicPr>
          <p:nvPr/>
        </p:nvPicPr>
        <p:blipFill>
          <a:blip r:embed="rId3"/>
          <a:stretch>
            <a:fillRect/>
          </a:stretch>
        </p:blipFill>
        <p:spPr>
          <a:xfrm>
            <a:off x="5475373" y="1098345"/>
            <a:ext cx="6130611" cy="3692701"/>
          </a:xfrm>
          <a:prstGeom prst="rect">
            <a:avLst/>
          </a:prstGeom>
        </p:spPr>
      </p:pic>
    </p:spTree>
    <p:extLst>
      <p:ext uri="{BB962C8B-B14F-4D97-AF65-F5344CB8AC3E}">
        <p14:creationId xmlns:p14="http://schemas.microsoft.com/office/powerpoint/2010/main" val="2731823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Monopolists, like all firms, should price to maximize profits.</a:t>
            </a:r>
          </a:p>
        </p:txBody>
      </p:sp>
      <p:sp>
        <p:nvSpPr>
          <p:cNvPr id="4" name="Text Placeholder 3"/>
          <p:cNvSpPr>
            <a:spLocks noGrp="1"/>
          </p:cNvSpPr>
          <p:nvPr>
            <p:ph type="body" sz="half" idx="2"/>
          </p:nvPr>
        </p:nvSpPr>
        <p:spPr>
          <a:xfrm>
            <a:off x="839788" y="2057400"/>
            <a:ext cx="4130418" cy="3811588"/>
          </a:xfrm>
        </p:spPr>
        <p:txBody>
          <a:bodyPr/>
          <a:lstStyle/>
          <a:p>
            <a:endParaRPr lang="en-US" dirty="0">
              <a:latin typeface="+mj-lt"/>
            </a:endParaRPr>
          </a:p>
          <a:p>
            <a:r>
              <a:rPr lang="en-US" dirty="0">
                <a:solidFill>
                  <a:schemeClr val="tx2"/>
                </a:solidFill>
                <a:latin typeface="+mj-lt"/>
              </a:rPr>
              <a:t>As a result, the demand curve </a:t>
            </a:r>
            <a:r>
              <a:rPr lang="en-US" i="1" dirty="0">
                <a:solidFill>
                  <a:schemeClr val="tx2"/>
                </a:solidFill>
                <a:latin typeface="+mj-lt"/>
              </a:rPr>
              <a:t>and</a:t>
            </a:r>
            <a:r>
              <a:rPr lang="en-US" dirty="0">
                <a:solidFill>
                  <a:schemeClr val="tx2"/>
                </a:solidFill>
                <a:latin typeface="+mj-lt"/>
              </a:rPr>
              <a:t> costs matter</a:t>
            </a:r>
          </a:p>
          <a:p>
            <a:endParaRPr lang="en-US" dirty="0">
              <a:solidFill>
                <a:schemeClr val="tx2"/>
              </a:solidFill>
              <a:latin typeface="+mj-lt"/>
            </a:endParaRPr>
          </a:p>
          <a:p>
            <a:r>
              <a:rPr lang="en-US" dirty="0">
                <a:solidFill>
                  <a:schemeClr val="tx2"/>
                </a:solidFill>
                <a:latin typeface="+mj-lt"/>
              </a:rPr>
              <a:t>Monopolist doesn’t have to worry about competitors -&gt; set Q such that MC = MR </a:t>
            </a:r>
          </a:p>
        </p:txBody>
      </p:sp>
      <p:pic>
        <p:nvPicPr>
          <p:cNvPr id="6" name="Picture 5"/>
          <p:cNvPicPr>
            <a:picLocks noChangeAspect="1"/>
          </p:cNvPicPr>
          <p:nvPr/>
        </p:nvPicPr>
        <p:blipFill>
          <a:blip r:embed="rId2"/>
          <a:stretch>
            <a:fillRect/>
          </a:stretch>
        </p:blipFill>
        <p:spPr>
          <a:xfrm>
            <a:off x="5475373" y="1106700"/>
            <a:ext cx="6138982" cy="3684346"/>
          </a:xfrm>
          <a:prstGeom prst="rect">
            <a:avLst/>
          </a:prstGeom>
        </p:spPr>
      </p:pic>
      <p:pic>
        <p:nvPicPr>
          <p:cNvPr id="5" name="Picture 4"/>
          <p:cNvPicPr>
            <a:picLocks noChangeAspect="1"/>
          </p:cNvPicPr>
          <p:nvPr/>
        </p:nvPicPr>
        <p:blipFill>
          <a:blip r:embed="rId3"/>
          <a:stretch>
            <a:fillRect/>
          </a:stretch>
        </p:blipFill>
        <p:spPr>
          <a:xfrm>
            <a:off x="5154566" y="1040903"/>
            <a:ext cx="6780596" cy="4069414"/>
          </a:xfrm>
          <a:prstGeom prst="rect">
            <a:avLst/>
          </a:prstGeom>
        </p:spPr>
      </p:pic>
    </p:spTree>
    <p:extLst>
      <p:ext uri="{BB962C8B-B14F-4D97-AF65-F5344CB8AC3E}">
        <p14:creationId xmlns:p14="http://schemas.microsoft.com/office/powerpoint/2010/main" val="329385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Monopolists, like all firms, should price to maximize profits.</a:t>
            </a:r>
          </a:p>
        </p:txBody>
      </p:sp>
      <p:sp>
        <p:nvSpPr>
          <p:cNvPr id="4" name="Text Placeholder 3"/>
          <p:cNvSpPr>
            <a:spLocks noGrp="1"/>
          </p:cNvSpPr>
          <p:nvPr>
            <p:ph type="body" sz="half" idx="2"/>
          </p:nvPr>
        </p:nvSpPr>
        <p:spPr>
          <a:xfrm>
            <a:off x="839788" y="2057400"/>
            <a:ext cx="4130418" cy="4638368"/>
          </a:xfrm>
        </p:spPr>
        <p:txBody>
          <a:bodyPr/>
          <a:lstStyle/>
          <a:p>
            <a:endParaRPr lang="en-US" dirty="0">
              <a:latin typeface="+mj-lt"/>
            </a:endParaRPr>
          </a:p>
          <a:p>
            <a:r>
              <a:rPr lang="en-US" dirty="0">
                <a:solidFill>
                  <a:schemeClr val="tx2"/>
                </a:solidFill>
                <a:latin typeface="+mj-lt"/>
              </a:rPr>
              <a:t>As a result, the demand curve </a:t>
            </a:r>
            <a:r>
              <a:rPr lang="en-US" i="1" dirty="0">
                <a:solidFill>
                  <a:schemeClr val="tx2"/>
                </a:solidFill>
                <a:latin typeface="+mj-lt"/>
              </a:rPr>
              <a:t>and</a:t>
            </a:r>
            <a:r>
              <a:rPr lang="en-US" dirty="0">
                <a:solidFill>
                  <a:schemeClr val="tx2"/>
                </a:solidFill>
                <a:latin typeface="+mj-lt"/>
              </a:rPr>
              <a:t> costs matter</a:t>
            </a:r>
          </a:p>
          <a:p>
            <a:endParaRPr lang="en-US" dirty="0">
              <a:solidFill>
                <a:schemeClr val="tx2"/>
              </a:solidFill>
              <a:latin typeface="+mj-lt"/>
            </a:endParaRPr>
          </a:p>
          <a:p>
            <a:r>
              <a:rPr lang="en-US" dirty="0">
                <a:solidFill>
                  <a:schemeClr val="tx2"/>
                </a:solidFill>
                <a:latin typeface="+mj-lt"/>
              </a:rPr>
              <a:t>Monopolist doesn’t have to worry about competitors -&gt; set Q such that MC = MR </a:t>
            </a:r>
          </a:p>
          <a:p>
            <a:endParaRPr lang="en-US" dirty="0">
              <a:solidFill>
                <a:schemeClr val="tx2"/>
              </a:solidFill>
              <a:latin typeface="+mj-lt"/>
            </a:endParaRPr>
          </a:p>
          <a:p>
            <a:r>
              <a:rPr lang="en-US" dirty="0">
                <a:solidFill>
                  <a:schemeClr val="tx2"/>
                </a:solidFill>
                <a:latin typeface="+mj-lt"/>
              </a:rPr>
              <a:t>How to construct MR?</a:t>
            </a:r>
          </a:p>
          <a:p>
            <a:r>
              <a:rPr lang="en-US" dirty="0">
                <a:solidFill>
                  <a:schemeClr val="tx2"/>
                </a:solidFill>
                <a:latin typeface="+mj-lt"/>
              </a:rPr>
              <a:t>   To sell another unit, must lower the price so firm loses money on units they were selling (</a:t>
            </a:r>
            <a:r>
              <a:rPr lang="en-US" b="1" dirty="0">
                <a:solidFill>
                  <a:schemeClr val="tx2"/>
                </a:solidFill>
                <a:latin typeface="+mj-lt"/>
              </a:rPr>
              <a:t>intensive margin</a:t>
            </a:r>
            <a:r>
              <a:rPr lang="en-US" dirty="0">
                <a:solidFill>
                  <a:schemeClr val="tx2"/>
                </a:solidFill>
                <a:latin typeface="+mj-lt"/>
              </a:rPr>
              <a:t>) and gains money from additional units sold (</a:t>
            </a:r>
            <a:r>
              <a:rPr lang="en-US" b="1" dirty="0">
                <a:solidFill>
                  <a:schemeClr val="tx2"/>
                </a:solidFill>
                <a:latin typeface="+mj-lt"/>
              </a:rPr>
              <a:t>extensive margin</a:t>
            </a:r>
            <a:r>
              <a:rPr lang="en-US" dirty="0">
                <a:solidFill>
                  <a:schemeClr val="tx2"/>
                </a:solidFill>
                <a:latin typeface="+mj-lt"/>
              </a:rPr>
              <a:t>)</a:t>
            </a:r>
          </a:p>
          <a:p>
            <a:r>
              <a:rPr lang="en-US" dirty="0">
                <a:solidFill>
                  <a:schemeClr val="tx2"/>
                </a:solidFill>
                <a:latin typeface="+mj-lt"/>
              </a:rPr>
              <a:t>   MR = extensive gains – intensive losses</a:t>
            </a:r>
          </a:p>
        </p:txBody>
      </p:sp>
      <p:pic>
        <p:nvPicPr>
          <p:cNvPr id="6" name="Picture 5"/>
          <p:cNvPicPr>
            <a:picLocks noChangeAspect="1"/>
          </p:cNvPicPr>
          <p:nvPr/>
        </p:nvPicPr>
        <p:blipFill>
          <a:blip r:embed="rId2"/>
          <a:stretch>
            <a:fillRect/>
          </a:stretch>
        </p:blipFill>
        <p:spPr>
          <a:xfrm>
            <a:off x="5475373" y="1106700"/>
            <a:ext cx="6138982" cy="3684346"/>
          </a:xfrm>
          <a:prstGeom prst="rect">
            <a:avLst/>
          </a:prstGeom>
        </p:spPr>
      </p:pic>
      <p:pic>
        <p:nvPicPr>
          <p:cNvPr id="5" name="Picture 4"/>
          <p:cNvPicPr>
            <a:picLocks noChangeAspect="1"/>
          </p:cNvPicPr>
          <p:nvPr/>
        </p:nvPicPr>
        <p:blipFill>
          <a:blip r:embed="rId3"/>
          <a:stretch>
            <a:fillRect/>
          </a:stretch>
        </p:blipFill>
        <p:spPr>
          <a:xfrm>
            <a:off x="5154566" y="1040903"/>
            <a:ext cx="6780596" cy="4069414"/>
          </a:xfrm>
          <a:prstGeom prst="rect">
            <a:avLst/>
          </a:prstGeom>
        </p:spPr>
      </p:pic>
      <p:pic>
        <p:nvPicPr>
          <p:cNvPr id="3" name="Picture 2"/>
          <p:cNvPicPr>
            <a:picLocks noChangeAspect="1"/>
          </p:cNvPicPr>
          <p:nvPr/>
        </p:nvPicPr>
        <p:blipFill>
          <a:blip r:embed="rId4"/>
          <a:stretch>
            <a:fillRect/>
          </a:stretch>
        </p:blipFill>
        <p:spPr>
          <a:xfrm>
            <a:off x="5154567" y="1040903"/>
            <a:ext cx="6780596" cy="4069414"/>
          </a:xfrm>
          <a:prstGeom prst="rect">
            <a:avLst/>
          </a:prstGeom>
        </p:spPr>
      </p:pic>
    </p:spTree>
    <p:extLst>
      <p:ext uri="{BB962C8B-B14F-4D97-AF65-F5344CB8AC3E}">
        <p14:creationId xmlns:p14="http://schemas.microsoft.com/office/powerpoint/2010/main" val="2997709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Monopolist’s math</a:t>
            </a:r>
          </a:p>
        </p:txBody>
      </p:sp>
      <p:sp>
        <p:nvSpPr>
          <p:cNvPr id="4" name="Text Placeholder 3"/>
          <p:cNvSpPr>
            <a:spLocks noGrp="1"/>
          </p:cNvSpPr>
          <p:nvPr>
            <p:ph type="body" sz="half" idx="2"/>
          </p:nvPr>
        </p:nvSpPr>
        <p:spPr>
          <a:xfrm>
            <a:off x="839788" y="2057400"/>
            <a:ext cx="4130418" cy="4638368"/>
          </a:xfrm>
        </p:spPr>
        <p:txBody>
          <a:bodyPr/>
          <a:lstStyle/>
          <a:p>
            <a:endParaRPr lang="en-US" dirty="0">
              <a:latin typeface="+mj-lt"/>
            </a:endParaRPr>
          </a:p>
          <a:p>
            <a:r>
              <a:rPr lang="en-US" dirty="0">
                <a:solidFill>
                  <a:schemeClr val="tx2"/>
                </a:solidFill>
                <a:latin typeface="+mj-lt"/>
              </a:rPr>
              <a:t>Maximizes profits (TR – TC) by setting a quantity and charging needed price to have market clear </a:t>
            </a:r>
          </a:p>
          <a:p>
            <a:r>
              <a:rPr lang="en-US" dirty="0">
                <a:solidFill>
                  <a:schemeClr val="tx2"/>
                </a:solidFill>
                <a:latin typeface="+mj-lt"/>
              </a:rPr>
              <a:t>   e.g., price is a </a:t>
            </a:r>
            <a:r>
              <a:rPr lang="en-US">
                <a:solidFill>
                  <a:schemeClr val="tx2"/>
                </a:solidFill>
                <a:latin typeface="+mj-lt"/>
              </a:rPr>
              <a:t>function of </a:t>
            </a:r>
            <a:r>
              <a:rPr lang="en-US" dirty="0">
                <a:solidFill>
                  <a:schemeClr val="tx2"/>
                </a:solidFill>
                <a:latin typeface="+mj-lt"/>
              </a:rPr>
              <a:t>quantity: P(q) and note the TR = P(q)*q</a:t>
            </a:r>
          </a:p>
          <a:p>
            <a:endParaRPr lang="en-US" dirty="0">
              <a:solidFill>
                <a:schemeClr val="tx2"/>
              </a:solidFill>
              <a:latin typeface="+mj-lt"/>
            </a:endParaRPr>
          </a:p>
        </p:txBody>
      </p:sp>
      <mc:AlternateContent xmlns:mc="http://schemas.openxmlformats.org/markup-compatibility/2006" xmlns:a14="http://schemas.microsoft.com/office/drawing/2010/main">
        <mc:Choice Requires="a14">
          <p:sp>
            <p:nvSpPr>
              <p:cNvPr id="7" name="Rectangle 6"/>
              <p:cNvSpPr/>
              <p:nvPr/>
            </p:nvSpPr>
            <p:spPr>
              <a:xfrm>
                <a:off x="6043430" y="1060739"/>
                <a:ext cx="3184398" cy="39074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max</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𝑞</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𝜋</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𝑞</m:t>
                          </m:r>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𝑞</m:t>
                          </m:r>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𝑞</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𝑇𝐶</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𝑞</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7" name="Rectangle 6"/>
              <p:cNvSpPr>
                <a:spLocks noRot="1" noChangeAspect="1" noMove="1" noResize="1" noEditPoints="1" noAdjustHandles="1" noChangeArrowheads="1" noChangeShapeType="1" noTextEdit="1"/>
              </p:cNvSpPr>
              <p:nvPr/>
            </p:nvSpPr>
            <p:spPr>
              <a:xfrm>
                <a:off x="6043430" y="1060739"/>
                <a:ext cx="3184398" cy="390748"/>
              </a:xfrm>
              <a:prstGeom prst="rect">
                <a:avLst/>
              </a:prstGeom>
              <a:blipFill>
                <a:blip r:embed="rId2"/>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43430" y="1795700"/>
                <a:ext cx="391408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f</a:t>
                </a:r>
                <a:r>
                  <a:rPr kumimoji="0" lang="en-US" sz="1800" b="0" i="0" u="none" strike="noStrike" kern="0" cap="none" spc="0" normalizeH="0" baseline="0" noProof="0" dirty="0" err="1">
                    <a:ln>
                      <a:noFill/>
                    </a:ln>
                    <a:solidFill>
                      <a:sysClr val="windowText" lastClr="000000"/>
                    </a:solidFill>
                    <a:effectLst/>
                    <a:uLnTx/>
                    <a:uFillTx/>
                  </a:rPr>
                  <a:t>.o.c</a:t>
                </a:r>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sSup>
                      <m:s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e>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up>
                    </m:s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sSup>
                      <m:s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𝑇</m:t>
                    </m:r>
                    <m:sSup>
                      <m:s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𝐶</m:t>
                        </m:r>
                      </m:e>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up>
                    </m:s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=0</m:t>
                    </m:r>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8" name="Rectangle 7"/>
              <p:cNvSpPr>
                <a:spLocks noRot="1" noChangeAspect="1" noMove="1" noResize="1" noEditPoints="1" noAdjustHandles="1" noChangeArrowheads="1" noChangeShapeType="1" noTextEdit="1"/>
              </p:cNvSpPr>
              <p:nvPr/>
            </p:nvSpPr>
            <p:spPr>
              <a:xfrm>
                <a:off x="6043430" y="1795700"/>
                <a:ext cx="3914085" cy="369332"/>
              </a:xfrm>
              <a:prstGeom prst="rect">
                <a:avLst/>
              </a:prstGeom>
              <a:blipFill>
                <a:blip r:embed="rId3"/>
                <a:stretch>
                  <a:fillRect l="-124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043430" y="2324579"/>
                <a:ext cx="389856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          </m:t>
                    </m:r>
                    <m:sSup>
                      <m:s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e>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up>
                    </m:s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𝑀𝐶</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=0</m:t>
                    </m:r>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9" name="Rectangle 8"/>
              <p:cNvSpPr>
                <a:spLocks noRot="1" noChangeAspect="1" noMove="1" noResize="1" noEditPoints="1" noAdjustHandles="1" noChangeArrowheads="1" noChangeShapeType="1" noTextEdit="1"/>
              </p:cNvSpPr>
              <p:nvPr/>
            </p:nvSpPr>
            <p:spPr>
              <a:xfrm>
                <a:off x="6043430" y="2324579"/>
                <a:ext cx="3898568" cy="369332"/>
              </a:xfrm>
              <a:prstGeom prst="rect">
                <a:avLst/>
              </a:prstGeom>
              <a:blipFill>
                <a:blip r:embed="rId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3430" y="2853458"/>
                <a:ext cx="349461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          </m:t>
                    </m:r>
                    <m:sSup>
                      <m:s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e>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up>
                    </m:s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𝑀𝐶</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Rectangle 9"/>
              <p:cNvSpPr>
                <a:spLocks noRot="1" noChangeAspect="1" noMove="1" noResize="1" noEditPoints="1" noAdjustHandles="1" noChangeArrowheads="1" noChangeShapeType="1" noTextEdit="1"/>
              </p:cNvSpPr>
              <p:nvPr/>
            </p:nvSpPr>
            <p:spPr>
              <a:xfrm>
                <a:off x="6043430" y="2853458"/>
                <a:ext cx="3494611" cy="369332"/>
              </a:xfrm>
              <a:prstGeom prst="rect">
                <a:avLst/>
              </a:prstGeom>
              <a:blipFill>
                <a:blip r:embed="rId5"/>
                <a:stretch>
                  <a:fillRect b="-6557"/>
                </a:stretch>
              </a:blipFill>
            </p:spPr>
            <p:txBody>
              <a:bodyPr/>
              <a:lstStyle/>
              <a:p>
                <a:r>
                  <a:rPr lang="en-US">
                    <a:noFill/>
                  </a:rPr>
                  <a:t> </a:t>
                </a:r>
              </a:p>
            </p:txBody>
          </p:sp>
        </mc:Fallback>
      </mc:AlternateContent>
      <p:sp>
        <p:nvSpPr>
          <p:cNvPr id="11" name="TextBox 10"/>
          <p:cNvSpPr txBox="1"/>
          <p:nvPr/>
        </p:nvSpPr>
        <p:spPr>
          <a:xfrm>
            <a:off x="6098458" y="3620729"/>
            <a:ext cx="466025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mj-lt"/>
              </a:rPr>
              <a:t>NOTE: </a:t>
            </a:r>
            <a:r>
              <a:rPr kumimoji="0" lang="en-US" sz="1800" b="0" i="1" u="none" strike="noStrike" kern="0" cap="none" spc="0" normalizeH="0" baseline="0" noProof="0" dirty="0">
                <a:ln>
                  <a:noFill/>
                </a:ln>
                <a:solidFill>
                  <a:schemeClr val="tx2"/>
                </a:solidFill>
                <a:effectLst/>
                <a:uLnTx/>
                <a:uFillTx/>
                <a:latin typeface="+mj-lt"/>
              </a:rPr>
              <a:t>P’(q) </a:t>
            </a:r>
            <a:r>
              <a:rPr kumimoji="0" lang="en-US" sz="1800" b="0" i="0" u="none" strike="noStrike" kern="0" cap="none" spc="0" normalizeH="0" baseline="0" noProof="0" dirty="0">
                <a:ln>
                  <a:noFill/>
                </a:ln>
                <a:solidFill>
                  <a:schemeClr val="tx2"/>
                </a:solidFill>
                <a:effectLst/>
                <a:uLnTx/>
                <a:uFillTx/>
                <a:latin typeface="+mj-lt"/>
              </a:rPr>
              <a:t>&lt; 0 since demand slopes downward </a:t>
            </a:r>
          </a:p>
        </p:txBody>
      </p:sp>
      <mc:AlternateContent xmlns:mc="http://schemas.openxmlformats.org/markup-compatibility/2006" xmlns:a14="http://schemas.microsoft.com/office/drawing/2010/main">
        <mc:Choice Requires="a14">
          <p:sp>
            <p:nvSpPr>
              <p:cNvPr id="12" name="Rectangle 11"/>
              <p:cNvSpPr/>
              <p:nvPr/>
            </p:nvSpPr>
            <p:spPr>
              <a:xfrm>
                <a:off x="6098458" y="4191918"/>
                <a:ext cx="109299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e>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up>
                      </m:s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2" name="Rectangle 11"/>
              <p:cNvSpPr>
                <a:spLocks noRot="1" noChangeAspect="1" noMove="1" noResize="1" noEditPoints="1" noAdjustHandles="1" noChangeArrowheads="1" noChangeShapeType="1" noTextEdit="1"/>
              </p:cNvSpPr>
              <p:nvPr/>
            </p:nvSpPr>
            <p:spPr>
              <a:xfrm>
                <a:off x="6098458" y="4191918"/>
                <a:ext cx="1092992" cy="369332"/>
              </a:xfrm>
              <a:prstGeom prst="rect">
                <a:avLst/>
              </a:prstGeom>
              <a:blipFill>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198901" y="4678487"/>
                <a:ext cx="80079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3" name="Rectangle 12"/>
              <p:cNvSpPr>
                <a:spLocks noRot="1" noChangeAspect="1" noMove="1" noResize="1" noEditPoints="1" noAdjustHandles="1" noChangeArrowheads="1" noChangeShapeType="1" noTextEdit="1"/>
              </p:cNvSpPr>
              <p:nvPr/>
            </p:nvSpPr>
            <p:spPr>
              <a:xfrm>
                <a:off x="6198901" y="4678487"/>
                <a:ext cx="800797" cy="369332"/>
              </a:xfrm>
              <a:prstGeom prst="rect">
                <a:avLst/>
              </a:prstGeom>
              <a:blipFill>
                <a:blip r:embed="rId7"/>
                <a:stretch>
                  <a:fillRect b="-6557"/>
                </a:stretch>
              </a:blipFill>
            </p:spPr>
            <p:txBody>
              <a:bodyPr/>
              <a:lstStyle/>
              <a:p>
                <a:r>
                  <a:rPr lang="en-US">
                    <a:noFill/>
                  </a:rPr>
                  <a:t> </a:t>
                </a:r>
              </a:p>
            </p:txBody>
          </p:sp>
        </mc:Fallback>
      </mc:AlternateContent>
      <p:sp>
        <p:nvSpPr>
          <p:cNvPr id="14" name="TextBox 13"/>
          <p:cNvSpPr txBox="1"/>
          <p:nvPr/>
        </p:nvSpPr>
        <p:spPr>
          <a:xfrm>
            <a:off x="7062019" y="4203334"/>
            <a:ext cx="34653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mj-lt"/>
              </a:rPr>
              <a:t>Intensive margin loss as </a:t>
            </a:r>
            <a:r>
              <a:rPr kumimoji="0" lang="en-US" sz="1800" b="0" i="1" u="none" strike="noStrike" kern="0" cap="none" spc="0" normalizeH="0" baseline="0" noProof="0" dirty="0">
                <a:ln>
                  <a:noFill/>
                </a:ln>
                <a:solidFill>
                  <a:schemeClr val="tx2"/>
                </a:solidFill>
                <a:effectLst/>
                <a:uLnTx/>
                <a:uFillTx/>
                <a:latin typeface="+mj-lt"/>
              </a:rPr>
              <a:t>q</a:t>
            </a:r>
            <a:r>
              <a:rPr kumimoji="0" lang="en-US" sz="1800" b="0" i="0" u="none" strike="noStrike" kern="0" cap="none" spc="0" normalizeH="0" baseline="0" noProof="0" dirty="0">
                <a:ln>
                  <a:noFill/>
                </a:ln>
                <a:solidFill>
                  <a:schemeClr val="tx2"/>
                </a:solidFill>
                <a:effectLst/>
                <a:uLnTx/>
                <a:uFillTx/>
                <a:latin typeface="+mj-lt"/>
              </a:rPr>
              <a:t> increases</a:t>
            </a:r>
          </a:p>
        </p:txBody>
      </p:sp>
      <p:sp>
        <p:nvSpPr>
          <p:cNvPr id="15" name="TextBox 14"/>
          <p:cNvSpPr txBox="1"/>
          <p:nvPr/>
        </p:nvSpPr>
        <p:spPr>
          <a:xfrm>
            <a:off x="7062019" y="4722820"/>
            <a:ext cx="35315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mj-lt"/>
              </a:rPr>
              <a:t>Extensive margin gain as </a:t>
            </a:r>
            <a:r>
              <a:rPr kumimoji="0" lang="en-US" sz="1800" b="0" i="1" u="none" strike="noStrike" kern="0" cap="none" spc="0" normalizeH="0" baseline="0" noProof="0" dirty="0">
                <a:ln>
                  <a:noFill/>
                </a:ln>
                <a:solidFill>
                  <a:schemeClr val="tx2"/>
                </a:solidFill>
                <a:effectLst/>
                <a:uLnTx/>
                <a:uFillTx/>
                <a:latin typeface="+mj-lt"/>
              </a:rPr>
              <a:t>q</a:t>
            </a:r>
            <a:r>
              <a:rPr kumimoji="0" lang="en-US" sz="1800" b="0" i="0" u="none" strike="noStrike" kern="0" cap="none" spc="0" normalizeH="0" baseline="0" noProof="0" dirty="0">
                <a:ln>
                  <a:noFill/>
                </a:ln>
                <a:solidFill>
                  <a:schemeClr val="tx2"/>
                </a:solidFill>
                <a:effectLst/>
                <a:uLnTx/>
                <a:uFillTx/>
                <a:latin typeface="+mj-lt"/>
              </a:rPr>
              <a:t> increases</a:t>
            </a:r>
          </a:p>
        </p:txBody>
      </p:sp>
    </p:spTree>
    <p:extLst>
      <p:ext uri="{BB962C8B-B14F-4D97-AF65-F5344CB8AC3E}">
        <p14:creationId xmlns:p14="http://schemas.microsoft.com/office/powerpoint/2010/main" val="2334587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Monopolist’s math</a:t>
            </a:r>
          </a:p>
        </p:txBody>
      </p:sp>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839788" y="2057400"/>
                <a:ext cx="4359018" cy="4638368"/>
              </a:xfrm>
            </p:spPr>
            <p:txBody>
              <a:bodyPr>
                <a:normAutofit/>
              </a:bodyPr>
              <a:lstStyle/>
              <a:p>
                <a:endParaRPr lang="en-US" dirty="0">
                  <a:latin typeface="+mj-lt"/>
                </a:endParaRPr>
              </a:p>
              <a:p>
                <a:r>
                  <a:rPr lang="en-US" dirty="0">
                    <a:solidFill>
                      <a:schemeClr val="tx2"/>
                    </a:solidFill>
                    <a:latin typeface="+mj-lt"/>
                  </a:rPr>
                  <a:t>Note that </a:t>
                </a:r>
                <a:r>
                  <a:rPr lang="en-US" i="1" dirty="0">
                    <a:solidFill>
                      <a:schemeClr val="tx2"/>
                    </a:solidFill>
                    <a:latin typeface="+mj-lt"/>
                  </a:rPr>
                  <a:t>P’(q) </a:t>
                </a:r>
                <a:r>
                  <a:rPr lang="en-US" dirty="0">
                    <a:solidFill>
                      <a:schemeClr val="tx2"/>
                    </a:solidFill>
                    <a:latin typeface="+mj-lt"/>
                  </a:rPr>
                  <a:t>is the slope of the demand curve and that economists think about elasticities rather than slopes. </a:t>
                </a:r>
              </a:p>
              <a:p>
                <a:r>
                  <a:rPr lang="en-US" dirty="0">
                    <a:solidFill>
                      <a:schemeClr val="tx2"/>
                    </a:solidFill>
                    <a:latin typeface="+mj-lt"/>
                  </a:rPr>
                  <a:t>Assume </a:t>
                </a:r>
                <a:r>
                  <a:rPr lang="en-US" i="1" dirty="0">
                    <a:solidFill>
                      <a:schemeClr val="tx2"/>
                    </a:solidFill>
                    <a:latin typeface="+mj-lt"/>
                  </a:rPr>
                  <a:t>MC(q) = c </a:t>
                </a:r>
                <a:r>
                  <a:rPr lang="en-US" dirty="0">
                    <a:solidFill>
                      <a:schemeClr val="tx2"/>
                    </a:solidFill>
                    <a:latin typeface="+mj-lt"/>
                  </a:rPr>
                  <a:t>for simplicity (e.g., constant MC)</a:t>
                </a:r>
              </a:p>
              <a:p>
                <a:endParaRPr lang="en-US" dirty="0">
                  <a:solidFill>
                    <a:schemeClr val="tx2"/>
                  </a:solidFill>
                  <a:latin typeface="+mj-lt"/>
                </a:endParaRPr>
              </a:p>
              <a:p>
                <a:endParaRPr lang="en-US" dirty="0">
                  <a:solidFill>
                    <a:schemeClr val="tx2"/>
                  </a:solidFill>
                  <a:latin typeface="+mj-lt"/>
                </a:endParaRPr>
              </a:p>
              <a:p>
                <a:endParaRPr lang="en-US" dirty="0">
                  <a:solidFill>
                    <a:schemeClr val="tx2"/>
                  </a:solidFill>
                  <a:latin typeface="+mj-lt"/>
                </a:endParaRPr>
              </a:p>
              <a:p>
                <a:r>
                  <a:rPr lang="en-US" b="1" dirty="0">
                    <a:solidFill>
                      <a:schemeClr val="tx2"/>
                    </a:solidFill>
                    <a:latin typeface="+mj-lt"/>
                  </a:rPr>
                  <a:t>Lerner Equation</a:t>
                </a:r>
                <a:r>
                  <a:rPr lang="en-US" dirty="0">
                    <a:solidFill>
                      <a:schemeClr val="tx2"/>
                    </a:solidFill>
                    <a:latin typeface="+mj-lt"/>
                  </a:rPr>
                  <a:t>: If demand curve is relatively inelastic, charge a high markup.</a:t>
                </a:r>
              </a:p>
              <a:p>
                <a:r>
                  <a:rPr lang="en-US" sz="1400" dirty="0">
                    <a:solidFill>
                      <a:schemeClr val="tx2"/>
                    </a:solidFill>
                    <a:latin typeface="+mj-lt"/>
                  </a:rPr>
                  <a:t>NOTE 1: Assume that elasticity is constant along all portions of the demand curve for convenience. </a:t>
                </a:r>
              </a:p>
              <a:p>
                <a:r>
                  <a:rPr lang="en-US" sz="1400" dirty="0">
                    <a:solidFill>
                      <a:schemeClr val="tx2"/>
                    </a:solidFill>
                    <a:latin typeface="+mj-lt"/>
                  </a:rPr>
                  <a:t>NOTE 2: “Constant Elasticity” makes demand curve non-linear but a perfectly valid assumption. </a:t>
                </a:r>
              </a:p>
              <a:p>
                <a:r>
                  <a:rPr lang="en-US" sz="1400" dirty="0">
                    <a:solidFill>
                      <a:schemeClr val="tx2"/>
                    </a:solidFill>
                    <a:latin typeface="+mj-lt"/>
                  </a:rPr>
                  <a:t>NOTE 3: </a:t>
                </a:r>
                <a14:m>
                  <m:oMath xmlns:m="http://schemas.openxmlformats.org/officeDocument/2006/math">
                    <m:r>
                      <a:rPr lang="en-US" sz="1400" b="0" i="1" smtClean="0">
                        <a:latin typeface="Cambria Math" panose="02040503050406030204" pitchFamily="18" charset="0"/>
                      </a:rPr>
                      <m:t>𝜖</m:t>
                    </m:r>
                  </m:oMath>
                </a14:m>
                <a:r>
                  <a:rPr lang="en-US" sz="1400" dirty="0">
                    <a:solidFill>
                      <a:schemeClr val="tx2"/>
                    </a:solidFill>
                    <a:latin typeface="+mj-lt"/>
                  </a:rPr>
                  <a:t> refers to own price elasticity unless otherwise noted.</a:t>
                </a: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839788" y="2057400"/>
                <a:ext cx="4359018" cy="4638368"/>
              </a:xfrm>
              <a:blipFill>
                <a:blip r:embed="rId2"/>
                <a:stretch>
                  <a:fillRect l="-839" b="-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3430" y="1161929"/>
                <a:ext cx="298165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sSup>
                      <m:s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e>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up>
                    </m:s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𝑀𝐶</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Rectangle 9"/>
              <p:cNvSpPr>
                <a:spLocks noRot="1" noChangeAspect="1" noMove="1" noResize="1" noEditPoints="1" noAdjustHandles="1" noChangeArrowheads="1" noChangeShapeType="1" noTextEdit="1"/>
              </p:cNvSpPr>
              <p:nvPr/>
            </p:nvSpPr>
            <p:spPr>
              <a:xfrm>
                <a:off x="6043430" y="1161929"/>
                <a:ext cx="2981650" cy="369332"/>
              </a:xfrm>
              <a:prstGeom prst="rect">
                <a:avLst/>
              </a:prstGeom>
              <a:blipFill>
                <a:blip r:embed="rId3"/>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2042279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Monopolist’s math</a:t>
            </a:r>
          </a:p>
        </p:txBody>
      </p:sp>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839788" y="2057400"/>
                <a:ext cx="4359018" cy="4638368"/>
              </a:xfrm>
            </p:spPr>
            <p:txBody>
              <a:bodyPr>
                <a:normAutofit/>
              </a:bodyPr>
              <a:lstStyle/>
              <a:p>
                <a:endParaRPr lang="en-US" dirty="0">
                  <a:latin typeface="+mj-lt"/>
                </a:endParaRPr>
              </a:p>
              <a:p>
                <a:r>
                  <a:rPr lang="en-US" dirty="0">
                    <a:solidFill>
                      <a:schemeClr val="tx2"/>
                    </a:solidFill>
                    <a:latin typeface="+mj-lt"/>
                  </a:rPr>
                  <a:t>Note that </a:t>
                </a:r>
                <a:r>
                  <a:rPr lang="en-US" i="1" dirty="0">
                    <a:solidFill>
                      <a:schemeClr val="tx2"/>
                    </a:solidFill>
                    <a:latin typeface="+mj-lt"/>
                  </a:rPr>
                  <a:t>P’(q) </a:t>
                </a:r>
                <a:r>
                  <a:rPr lang="en-US" dirty="0">
                    <a:solidFill>
                      <a:schemeClr val="tx2"/>
                    </a:solidFill>
                    <a:latin typeface="+mj-lt"/>
                  </a:rPr>
                  <a:t>is the slope of the demand curve and that economists think about elasticities rather than slopes. </a:t>
                </a:r>
              </a:p>
              <a:p>
                <a:r>
                  <a:rPr lang="en-US" dirty="0">
                    <a:solidFill>
                      <a:schemeClr val="tx2"/>
                    </a:solidFill>
                    <a:latin typeface="+mj-lt"/>
                  </a:rPr>
                  <a:t>Assume </a:t>
                </a:r>
                <a:r>
                  <a:rPr lang="en-US" i="1" dirty="0">
                    <a:solidFill>
                      <a:schemeClr val="tx2"/>
                    </a:solidFill>
                    <a:latin typeface="+mj-lt"/>
                  </a:rPr>
                  <a:t>MC(q) = c </a:t>
                </a:r>
                <a:r>
                  <a:rPr lang="en-US" dirty="0">
                    <a:solidFill>
                      <a:schemeClr val="tx2"/>
                    </a:solidFill>
                    <a:latin typeface="+mj-lt"/>
                  </a:rPr>
                  <a:t>for simplicity (e.g., constant MC)</a:t>
                </a:r>
              </a:p>
              <a:p>
                <a:endParaRPr lang="en-US" dirty="0">
                  <a:solidFill>
                    <a:schemeClr val="tx2"/>
                  </a:solidFill>
                  <a:latin typeface="+mj-lt"/>
                </a:endParaRPr>
              </a:p>
              <a:p>
                <a:endParaRPr lang="en-US" dirty="0">
                  <a:solidFill>
                    <a:schemeClr val="tx2"/>
                  </a:solidFill>
                  <a:latin typeface="+mj-lt"/>
                </a:endParaRPr>
              </a:p>
              <a:p>
                <a:endParaRPr lang="en-US" dirty="0">
                  <a:solidFill>
                    <a:schemeClr val="tx2"/>
                  </a:solidFill>
                  <a:latin typeface="+mj-lt"/>
                </a:endParaRPr>
              </a:p>
              <a:p>
                <a:r>
                  <a:rPr lang="en-US" b="1" dirty="0">
                    <a:solidFill>
                      <a:schemeClr val="tx2"/>
                    </a:solidFill>
                    <a:latin typeface="+mj-lt"/>
                  </a:rPr>
                  <a:t>Lerner Equation</a:t>
                </a:r>
                <a:r>
                  <a:rPr lang="en-US" dirty="0">
                    <a:solidFill>
                      <a:schemeClr val="tx2"/>
                    </a:solidFill>
                    <a:latin typeface="+mj-lt"/>
                  </a:rPr>
                  <a:t>: If demand curve is relatively inelastic, charge a high markup.</a:t>
                </a:r>
              </a:p>
              <a:p>
                <a:r>
                  <a:rPr lang="en-US" sz="1400" dirty="0">
                    <a:solidFill>
                      <a:schemeClr val="tx2"/>
                    </a:solidFill>
                    <a:latin typeface="+mj-lt"/>
                  </a:rPr>
                  <a:t>NOTE 1: Assume that elasticity is constant along all portions of the demand curve for convenience. </a:t>
                </a:r>
              </a:p>
              <a:p>
                <a:r>
                  <a:rPr lang="en-US" sz="1400" dirty="0">
                    <a:solidFill>
                      <a:schemeClr val="tx2"/>
                    </a:solidFill>
                    <a:latin typeface="+mj-lt"/>
                  </a:rPr>
                  <a:t>NOTE 2: “Constant Elasticity” makes demand curve non-linear but a perfectly valid assumption. </a:t>
                </a:r>
              </a:p>
              <a:p>
                <a:r>
                  <a:rPr lang="en-US" sz="1400" dirty="0">
                    <a:solidFill>
                      <a:schemeClr val="tx2"/>
                    </a:solidFill>
                    <a:latin typeface="+mj-lt"/>
                  </a:rPr>
                  <a:t>NOTE 3: </a:t>
                </a:r>
                <a14:m>
                  <m:oMath xmlns:m="http://schemas.openxmlformats.org/officeDocument/2006/math">
                    <m:r>
                      <a:rPr lang="en-US" sz="1400" b="0" i="1" smtClean="0">
                        <a:latin typeface="Cambria Math" panose="02040503050406030204" pitchFamily="18" charset="0"/>
                      </a:rPr>
                      <m:t>𝜖</m:t>
                    </m:r>
                  </m:oMath>
                </a14:m>
                <a:r>
                  <a:rPr lang="en-US" sz="1400" dirty="0">
                    <a:solidFill>
                      <a:schemeClr val="tx2"/>
                    </a:solidFill>
                    <a:latin typeface="+mj-lt"/>
                  </a:rPr>
                  <a:t> refers to own price elasticity unless otherwise noted.</a:t>
                </a: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839788" y="2057400"/>
                <a:ext cx="4359018" cy="4638368"/>
              </a:xfrm>
              <a:blipFill>
                <a:blip r:embed="rId2"/>
                <a:stretch>
                  <a:fillRect l="-839" b="-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3430" y="1161929"/>
                <a:ext cx="298165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sSup>
                      <m:s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e>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up>
                    </m:s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𝑀𝐶</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Rectangle 9"/>
              <p:cNvSpPr>
                <a:spLocks noRot="1" noChangeAspect="1" noMove="1" noResize="1" noEditPoints="1" noAdjustHandles="1" noChangeArrowheads="1" noChangeShapeType="1" noTextEdit="1"/>
              </p:cNvSpPr>
              <p:nvPr/>
            </p:nvSpPr>
            <p:spPr>
              <a:xfrm>
                <a:off x="6043430" y="1161929"/>
                <a:ext cx="2981650" cy="369332"/>
              </a:xfrm>
              <a:prstGeom prst="rect">
                <a:avLst/>
              </a:prstGeom>
              <a:blipFill>
                <a:blip r:embed="rId3"/>
                <a:stretch>
                  <a:fillRect b="-6667"/>
                </a:stretch>
              </a:blipFill>
            </p:spPr>
            <p:txBody>
              <a:bodyPr/>
              <a:lstStyle/>
              <a:p>
                <a:r>
                  <a:rPr lang="en-US">
                    <a:noFill/>
                  </a:rPr>
                  <a:t> </a:t>
                </a:r>
              </a:p>
            </p:txBody>
          </p:sp>
        </mc:Fallback>
      </mc:AlternateContent>
      <p:sp>
        <p:nvSpPr>
          <p:cNvPr id="11" name="TextBox 10"/>
          <p:cNvSpPr txBox="1"/>
          <p:nvPr/>
        </p:nvSpPr>
        <p:spPr>
          <a:xfrm>
            <a:off x="6098458" y="3088386"/>
            <a:ext cx="221131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mj-lt"/>
              </a:rPr>
              <a:t>Divide both sides by P</a:t>
            </a:r>
          </a:p>
        </p:txBody>
      </p:sp>
      <mc:AlternateContent xmlns:mc="http://schemas.openxmlformats.org/markup-compatibility/2006" xmlns:a14="http://schemas.microsoft.com/office/drawing/2010/main">
        <mc:Choice Requires="a14">
          <p:sp>
            <p:nvSpPr>
              <p:cNvPr id="16" name="Rectangle 15"/>
              <p:cNvSpPr/>
              <p:nvPr/>
            </p:nvSpPr>
            <p:spPr>
              <a:xfrm>
                <a:off x="6043429" y="1681415"/>
                <a:ext cx="2295308" cy="5360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𝑑𝑞</m:t>
                        </m:r>
                      </m:den>
                    </m:f>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𝑐</m:t>
                    </m:r>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6" name="Rectangle 15"/>
              <p:cNvSpPr>
                <a:spLocks noRot="1" noChangeAspect="1" noMove="1" noResize="1" noEditPoints="1" noAdjustHandles="1" noChangeArrowheads="1" noChangeShapeType="1" noTextEdit="1"/>
              </p:cNvSpPr>
              <p:nvPr/>
            </p:nvSpPr>
            <p:spPr>
              <a:xfrm>
                <a:off x="6043429" y="1681415"/>
                <a:ext cx="2295308" cy="536044"/>
              </a:xfrm>
              <a:prstGeom prst="rect">
                <a:avLst/>
              </a:prstGeom>
              <a:blipFill>
                <a:blip r:embed="rId4"/>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043429" y="2353315"/>
                <a:ext cx="2662204" cy="6674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𝑐</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𝑑𝑞</m:t>
                          </m:r>
                        </m:den>
                      </m:f>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7" name="Rectangle 16"/>
              <p:cNvSpPr>
                <a:spLocks noRot="1" noChangeAspect="1" noMove="1" noResize="1" noEditPoints="1" noAdjustHandles="1" noChangeArrowheads="1" noChangeShapeType="1" noTextEdit="1"/>
              </p:cNvSpPr>
              <p:nvPr/>
            </p:nvSpPr>
            <p:spPr>
              <a:xfrm>
                <a:off x="6043429" y="2353315"/>
                <a:ext cx="2662204" cy="6674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33531" y="3427823"/>
                <a:ext cx="3002873" cy="685765"/>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𝑐</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den>
                      </m:f>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𝑑𝑞</m:t>
                          </m:r>
                        </m:den>
                      </m:f>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sSup>
                            <m:sSupPr>
                              <m:ctrlPr>
                                <a:rPr lang="en-US" i="1" kern="0">
                                  <a:solidFill>
                                    <a:sysClr val="windowText" lastClr="000000"/>
                                  </a:solidFill>
                                  <a:latin typeface="Cambria Math" panose="02040503050406030204" pitchFamily="18" charset="0"/>
                                </a:rPr>
                              </m:ctrlPr>
                            </m:sSupPr>
                            <m:e>
                              <m:r>
                                <a:rPr lang="en-US" i="1" kern="0">
                                  <a:solidFill>
                                    <a:sysClr val="windowText" lastClr="000000"/>
                                  </a:solidFill>
                                  <a:latin typeface="Cambria Math" panose="02040503050406030204" pitchFamily="18" charset="0"/>
                                </a:rPr>
                                <m:t>𝑞</m:t>
                              </m:r>
                            </m:e>
                            <m:sup>
                              <m:r>
                                <a:rPr lang="en-US" i="1" kern="0">
                                  <a:solidFill>
                                    <a:sysClr val="windowText" lastClr="000000"/>
                                  </a:solidFill>
                                  <a:latin typeface="Cambria Math" panose="02040503050406030204" pitchFamily="18" charset="0"/>
                                </a:rPr>
                                <m:t>∗</m:t>
                              </m:r>
                            </m:sup>
                          </m:sSup>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8" name="Rectangle 17"/>
              <p:cNvSpPr>
                <a:spLocks noRot="1" noChangeAspect="1" noMove="1" noResize="1" noEditPoints="1" noAdjustHandles="1" noChangeArrowheads="1" noChangeShapeType="1" noTextEdit="1"/>
              </p:cNvSpPr>
              <p:nvPr/>
            </p:nvSpPr>
            <p:spPr>
              <a:xfrm>
                <a:off x="6033531" y="3427823"/>
                <a:ext cx="3002873" cy="6857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7132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Monopolist’s math</a:t>
            </a:r>
          </a:p>
        </p:txBody>
      </p:sp>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839788" y="2057400"/>
                <a:ext cx="4359018" cy="4638368"/>
              </a:xfrm>
            </p:spPr>
            <p:txBody>
              <a:bodyPr>
                <a:normAutofit/>
              </a:bodyPr>
              <a:lstStyle/>
              <a:p>
                <a:endParaRPr lang="en-US" dirty="0">
                  <a:latin typeface="+mj-lt"/>
                </a:endParaRPr>
              </a:p>
              <a:p>
                <a:r>
                  <a:rPr lang="en-US" dirty="0">
                    <a:solidFill>
                      <a:schemeClr val="tx2"/>
                    </a:solidFill>
                    <a:latin typeface="+mj-lt"/>
                  </a:rPr>
                  <a:t>Note that </a:t>
                </a:r>
                <a:r>
                  <a:rPr lang="en-US" i="1" dirty="0">
                    <a:solidFill>
                      <a:schemeClr val="tx2"/>
                    </a:solidFill>
                    <a:latin typeface="+mj-lt"/>
                  </a:rPr>
                  <a:t>P’(q) </a:t>
                </a:r>
                <a:r>
                  <a:rPr lang="en-US" dirty="0">
                    <a:solidFill>
                      <a:schemeClr val="tx2"/>
                    </a:solidFill>
                    <a:latin typeface="+mj-lt"/>
                  </a:rPr>
                  <a:t>is the slope of the demand curve and that economists think about elasticities rather than slopes. </a:t>
                </a:r>
              </a:p>
              <a:p>
                <a:r>
                  <a:rPr lang="en-US" dirty="0">
                    <a:solidFill>
                      <a:schemeClr val="tx2"/>
                    </a:solidFill>
                    <a:latin typeface="+mj-lt"/>
                  </a:rPr>
                  <a:t>Assume </a:t>
                </a:r>
                <a:r>
                  <a:rPr lang="en-US" i="1" dirty="0">
                    <a:solidFill>
                      <a:schemeClr val="tx2"/>
                    </a:solidFill>
                    <a:latin typeface="+mj-lt"/>
                  </a:rPr>
                  <a:t>MC(q) = c </a:t>
                </a:r>
                <a:r>
                  <a:rPr lang="en-US" dirty="0">
                    <a:solidFill>
                      <a:schemeClr val="tx2"/>
                    </a:solidFill>
                    <a:latin typeface="+mj-lt"/>
                  </a:rPr>
                  <a:t>for simplicity (e.g., constant MC)</a:t>
                </a:r>
              </a:p>
              <a:p>
                <a:endParaRPr lang="en-US" dirty="0">
                  <a:solidFill>
                    <a:schemeClr val="tx2"/>
                  </a:solidFill>
                  <a:latin typeface="+mj-lt"/>
                </a:endParaRPr>
              </a:p>
              <a:p>
                <a:endParaRPr lang="en-US" dirty="0">
                  <a:solidFill>
                    <a:schemeClr val="tx2"/>
                  </a:solidFill>
                  <a:latin typeface="+mj-lt"/>
                </a:endParaRPr>
              </a:p>
              <a:p>
                <a:endParaRPr lang="en-US" dirty="0">
                  <a:solidFill>
                    <a:schemeClr val="tx2"/>
                  </a:solidFill>
                  <a:latin typeface="+mj-lt"/>
                </a:endParaRPr>
              </a:p>
              <a:p>
                <a:r>
                  <a:rPr lang="en-US" b="1" dirty="0">
                    <a:solidFill>
                      <a:schemeClr val="tx2"/>
                    </a:solidFill>
                    <a:latin typeface="+mj-lt"/>
                  </a:rPr>
                  <a:t>Lerner Equation</a:t>
                </a:r>
                <a:r>
                  <a:rPr lang="en-US" dirty="0">
                    <a:solidFill>
                      <a:schemeClr val="tx2"/>
                    </a:solidFill>
                    <a:latin typeface="+mj-lt"/>
                  </a:rPr>
                  <a:t>: If demand curve is relatively inelastic, charge a high markup.</a:t>
                </a:r>
              </a:p>
              <a:p>
                <a:r>
                  <a:rPr lang="en-US" sz="1400" dirty="0">
                    <a:solidFill>
                      <a:schemeClr val="tx2"/>
                    </a:solidFill>
                    <a:latin typeface="+mj-lt"/>
                  </a:rPr>
                  <a:t>NOTE 1: Assume that elasticity is constant along all portions of the demand curve for convenience. </a:t>
                </a:r>
              </a:p>
              <a:p>
                <a:r>
                  <a:rPr lang="en-US" sz="1400" dirty="0">
                    <a:solidFill>
                      <a:schemeClr val="tx2"/>
                    </a:solidFill>
                    <a:latin typeface="+mj-lt"/>
                  </a:rPr>
                  <a:t>NOTE 2: “Constant Elasticity” makes demand curve non-linear but a perfectly valid assumption. </a:t>
                </a:r>
              </a:p>
              <a:p>
                <a:r>
                  <a:rPr lang="en-US" sz="1400" dirty="0">
                    <a:solidFill>
                      <a:schemeClr val="tx2"/>
                    </a:solidFill>
                    <a:latin typeface="+mj-lt"/>
                  </a:rPr>
                  <a:t>NOTE 3: </a:t>
                </a:r>
                <a14:m>
                  <m:oMath xmlns:m="http://schemas.openxmlformats.org/officeDocument/2006/math">
                    <m:r>
                      <a:rPr lang="en-US" sz="1400" b="0" i="1" smtClean="0">
                        <a:latin typeface="Cambria Math" panose="02040503050406030204" pitchFamily="18" charset="0"/>
                      </a:rPr>
                      <m:t>𝜖</m:t>
                    </m:r>
                  </m:oMath>
                </a14:m>
                <a:r>
                  <a:rPr lang="en-US" sz="1400" dirty="0">
                    <a:solidFill>
                      <a:schemeClr val="tx2"/>
                    </a:solidFill>
                    <a:latin typeface="+mj-lt"/>
                  </a:rPr>
                  <a:t> refers to own price elasticity unless otherwise noted.</a:t>
                </a: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839788" y="2057400"/>
                <a:ext cx="4359018" cy="4638368"/>
              </a:xfrm>
              <a:blipFill>
                <a:blip r:embed="rId2"/>
                <a:stretch>
                  <a:fillRect l="-839" b="-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3430" y="1161929"/>
                <a:ext cx="298165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sSup>
                      <m:s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e>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up>
                    </m:s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𝑀𝐶</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Rectangle 9"/>
              <p:cNvSpPr>
                <a:spLocks noRot="1" noChangeAspect="1" noMove="1" noResize="1" noEditPoints="1" noAdjustHandles="1" noChangeArrowheads="1" noChangeShapeType="1" noTextEdit="1"/>
              </p:cNvSpPr>
              <p:nvPr/>
            </p:nvSpPr>
            <p:spPr>
              <a:xfrm>
                <a:off x="6043430" y="1161929"/>
                <a:ext cx="2981650" cy="369332"/>
              </a:xfrm>
              <a:prstGeom prst="rect">
                <a:avLst/>
              </a:prstGeom>
              <a:blipFill>
                <a:blip r:embed="rId3"/>
                <a:stretch>
                  <a:fillRect b="-6667"/>
                </a:stretch>
              </a:blipFill>
            </p:spPr>
            <p:txBody>
              <a:bodyPr/>
              <a:lstStyle/>
              <a:p>
                <a:r>
                  <a:rPr lang="en-US">
                    <a:noFill/>
                  </a:rPr>
                  <a:t> </a:t>
                </a:r>
              </a:p>
            </p:txBody>
          </p:sp>
        </mc:Fallback>
      </mc:AlternateContent>
      <p:sp>
        <p:nvSpPr>
          <p:cNvPr id="11" name="TextBox 10"/>
          <p:cNvSpPr txBox="1"/>
          <p:nvPr/>
        </p:nvSpPr>
        <p:spPr>
          <a:xfrm>
            <a:off x="6098458" y="3088386"/>
            <a:ext cx="221131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mj-lt"/>
              </a:rPr>
              <a:t>Divide both sides by P</a:t>
            </a:r>
          </a:p>
        </p:txBody>
      </p:sp>
      <mc:AlternateContent xmlns:mc="http://schemas.openxmlformats.org/markup-compatibility/2006" xmlns:a14="http://schemas.microsoft.com/office/drawing/2010/main">
        <mc:Choice Requires="a14">
          <p:sp>
            <p:nvSpPr>
              <p:cNvPr id="16" name="Rectangle 15"/>
              <p:cNvSpPr/>
              <p:nvPr/>
            </p:nvSpPr>
            <p:spPr>
              <a:xfrm>
                <a:off x="6043429" y="1681415"/>
                <a:ext cx="2295308" cy="5360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14:m>
                  <m:oMath xmlns:m="http://schemas.openxmlformats.org/officeDocument/2006/math">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𝑑𝑞</m:t>
                        </m:r>
                      </m:den>
                    </m:f>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𝑐</m:t>
                    </m:r>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6" name="Rectangle 15"/>
              <p:cNvSpPr>
                <a:spLocks noRot="1" noChangeAspect="1" noMove="1" noResize="1" noEditPoints="1" noAdjustHandles="1" noChangeArrowheads="1" noChangeShapeType="1" noTextEdit="1"/>
              </p:cNvSpPr>
              <p:nvPr/>
            </p:nvSpPr>
            <p:spPr>
              <a:xfrm>
                <a:off x="6043429" y="1681415"/>
                <a:ext cx="2295308" cy="536044"/>
              </a:xfrm>
              <a:prstGeom prst="rect">
                <a:avLst/>
              </a:prstGeom>
              <a:blipFill>
                <a:blip r:embed="rId4"/>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043429" y="2353315"/>
                <a:ext cx="2662204" cy="6674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𝑐</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𝑑𝑞</m:t>
                          </m:r>
                        </m:den>
                      </m:f>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7" name="Rectangle 16"/>
              <p:cNvSpPr>
                <a:spLocks noRot="1" noChangeAspect="1" noMove="1" noResize="1" noEditPoints="1" noAdjustHandles="1" noChangeArrowheads="1" noChangeShapeType="1" noTextEdit="1"/>
              </p:cNvSpPr>
              <p:nvPr/>
            </p:nvSpPr>
            <p:spPr>
              <a:xfrm>
                <a:off x="6043429" y="2353315"/>
                <a:ext cx="2662204" cy="6674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33531" y="3427823"/>
                <a:ext cx="3002873" cy="66999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𝑐</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den>
                      </m:f>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𝑑𝑞</m:t>
                          </m:r>
                        </m:den>
                      </m:f>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sSup>
                            <m:sSupPr>
                              <m:ctrlPr>
                                <a:rPr lang="en-US" i="1" kern="0">
                                  <a:solidFill>
                                    <a:sysClr val="windowText" lastClr="000000"/>
                                  </a:solidFill>
                                  <a:latin typeface="Cambria Math" panose="02040503050406030204" pitchFamily="18" charset="0"/>
                                </a:rPr>
                              </m:ctrlPr>
                            </m:sSupPr>
                            <m:e>
                              <m:r>
                                <a:rPr lang="en-US" i="1" kern="0">
                                  <a:solidFill>
                                    <a:sysClr val="windowText" lastClr="000000"/>
                                  </a:solidFill>
                                  <a:latin typeface="Cambria Math" panose="02040503050406030204" pitchFamily="18" charset="0"/>
                                </a:rPr>
                                <m:t>𝑞</m:t>
                              </m:r>
                            </m:e>
                            <m:sup>
                              <m:r>
                                <a:rPr lang="en-US" i="1" kern="0">
                                  <a:solidFill>
                                    <a:sysClr val="windowText" lastClr="000000"/>
                                  </a:solidFill>
                                  <a:latin typeface="Cambria Math" panose="02040503050406030204" pitchFamily="18" charset="0"/>
                                </a:rPr>
                                <m:t>∗</m:t>
                              </m:r>
                            </m:sup>
                          </m:sSup>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8" name="Rectangle 17"/>
              <p:cNvSpPr>
                <a:spLocks noRot="1" noChangeAspect="1" noMove="1" noResize="1" noEditPoints="1" noAdjustHandles="1" noChangeArrowheads="1" noChangeShapeType="1" noTextEdit="1"/>
              </p:cNvSpPr>
              <p:nvPr/>
            </p:nvSpPr>
            <p:spPr>
              <a:xfrm>
                <a:off x="6033531" y="3427823"/>
                <a:ext cx="3002873" cy="66999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027144" y="4242903"/>
                <a:ext cx="5198987" cy="1136017"/>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𝑐</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den>
                      </m:f>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𝑞</m:t>
                                  </m:r>
                                </m:e>
                                <m:sup>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den>
                          </m:f>
                        </m:num>
                        <m:den>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𝑑𝑞</m:t>
                              </m:r>
                            </m:num>
                            <m:den>
                              <m:sSup>
                                <m:sSupPr>
                                  <m:ctrlPr>
                                    <a:rPr lang="en-US" i="1" kern="0">
                                      <a:solidFill>
                                        <a:sysClr val="windowText" lastClr="000000"/>
                                      </a:solidFill>
                                      <a:latin typeface="Cambria Math" panose="02040503050406030204" pitchFamily="18" charset="0"/>
                                    </a:rPr>
                                  </m:ctrlPr>
                                </m:sSupPr>
                                <m:e>
                                  <m:r>
                                    <a:rPr lang="en-US" i="1" kern="0">
                                      <a:solidFill>
                                        <a:sysClr val="windowText" lastClr="000000"/>
                                      </a:solidFill>
                                      <a:latin typeface="Cambria Math" panose="02040503050406030204" pitchFamily="18" charset="0"/>
                                    </a:rPr>
                                    <m:t>𝑞</m:t>
                                  </m:r>
                                </m:e>
                                <m:sup>
                                  <m:r>
                                    <a:rPr lang="en-US" i="1" kern="0">
                                      <a:solidFill>
                                        <a:sysClr val="windowText" lastClr="000000"/>
                                      </a:solidFill>
                                      <a:latin typeface="Cambria Math" panose="02040503050406030204" pitchFamily="18" charset="0"/>
                                    </a:rPr>
                                    <m:t>∗</m:t>
                                  </m:r>
                                </m:sup>
                              </m:sSup>
                            </m:den>
                          </m:f>
                        </m:den>
                      </m:f>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Δ</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Δ</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𝑞</m:t>
                          </m:r>
                        </m:den>
                      </m:f>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Δ</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𝑞</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Δ</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𝑃</m:t>
                              </m:r>
                            </m:den>
                          </m:f>
                        </m:den>
                      </m:f>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𝜖</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9" name="Rectangle 18"/>
              <p:cNvSpPr>
                <a:spLocks noRot="1" noChangeAspect="1" noMove="1" noResize="1" noEditPoints="1" noAdjustHandles="1" noChangeArrowheads="1" noChangeShapeType="1" noTextEdit="1"/>
              </p:cNvSpPr>
              <p:nvPr/>
            </p:nvSpPr>
            <p:spPr>
              <a:xfrm>
                <a:off x="6027144" y="4242903"/>
                <a:ext cx="5198987" cy="113601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027144" y="5317411"/>
                <a:ext cx="1855508" cy="66999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𝑷</m:t>
                          </m:r>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1"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1" i="1" u="none" strike="noStrike" kern="0" cap="none" spc="0" normalizeH="0" baseline="0" noProof="0">
                                  <a:ln>
                                    <a:noFill/>
                                  </a:ln>
                                  <a:solidFill>
                                    <a:sysClr val="windowText" lastClr="000000"/>
                                  </a:solidFill>
                                  <a:effectLst/>
                                  <a:uLnTx/>
                                  <a:uFillTx/>
                                  <a:latin typeface="Cambria Math" panose="02040503050406030204" pitchFamily="18" charset="0"/>
                                </a:rPr>
                                <m:t>𝒒</m:t>
                              </m:r>
                            </m:e>
                            <m:sup>
                              <m:r>
                                <a:rPr kumimoji="0" lang="en-US" sz="1800" b="1"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𝒄</m:t>
                          </m:r>
                        </m:num>
                        <m:den>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𝑷</m:t>
                          </m:r>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p>
                            <m:sSupPr>
                              <m:ctrlPr>
                                <a:rPr kumimoji="0" lang="en-US" sz="1800" b="1"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1" i="1" u="none" strike="noStrike" kern="0" cap="none" spc="0" normalizeH="0" baseline="0" noProof="0">
                                  <a:ln>
                                    <a:noFill/>
                                  </a:ln>
                                  <a:solidFill>
                                    <a:sysClr val="windowText" lastClr="000000"/>
                                  </a:solidFill>
                                  <a:effectLst/>
                                  <a:uLnTx/>
                                  <a:uFillTx/>
                                  <a:latin typeface="Cambria Math" panose="02040503050406030204" pitchFamily="18" charset="0"/>
                                </a:rPr>
                                <m:t>𝒒</m:t>
                              </m:r>
                            </m:e>
                            <m:sup>
                              <m:r>
                                <a:rPr kumimoji="0" lang="en-US" sz="1800" b="1" i="1" u="none" strike="noStrike" kern="0" cap="none" spc="0" normalizeH="0" baseline="0" noProof="0">
                                  <a:ln>
                                    <a:noFill/>
                                  </a:ln>
                                  <a:solidFill>
                                    <a:sysClr val="windowText" lastClr="000000"/>
                                  </a:solidFill>
                                  <a:effectLst/>
                                  <a:uLnTx/>
                                  <a:uFillTx/>
                                  <a:latin typeface="Cambria Math" panose="02040503050406030204" pitchFamily="18" charset="0"/>
                                </a:rPr>
                                <m:t>∗</m:t>
                              </m:r>
                            </m:sup>
                          </m:sSup>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m:t>
                          </m:r>
                        </m:den>
                      </m:f>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𝟏</m:t>
                          </m:r>
                        </m:num>
                        <m:den>
                          <m:r>
                            <a:rPr kumimoji="0" lang="en-US" sz="1800" b="1" i="1" u="none" strike="noStrike" kern="0" cap="none" spc="0" normalizeH="0" baseline="0" noProof="0" smtClean="0">
                              <a:ln>
                                <a:noFill/>
                              </a:ln>
                              <a:solidFill>
                                <a:sysClr val="windowText" lastClr="000000"/>
                              </a:solidFill>
                              <a:effectLst/>
                              <a:uLnTx/>
                              <a:uFillTx/>
                              <a:latin typeface="Cambria Math" panose="02040503050406030204" pitchFamily="18" charset="0"/>
                            </a:rPr>
                            <m:t>𝝐</m:t>
                          </m:r>
                        </m:den>
                      </m:f>
                    </m:oMath>
                  </m:oMathPara>
                </a14:m>
                <a:endParaRPr kumimoji="0" lang="en-US" sz="1800" b="1" i="0" u="none" strike="noStrike" kern="0" cap="none" spc="0" normalizeH="0" baseline="0" noProof="0" dirty="0">
                  <a:ln>
                    <a:noFill/>
                  </a:ln>
                  <a:solidFill>
                    <a:sysClr val="windowText" lastClr="000000"/>
                  </a:solidFill>
                  <a:effectLst/>
                  <a:uLnTx/>
                  <a:uFillTx/>
                </a:endParaRPr>
              </a:p>
            </p:txBody>
          </p:sp>
        </mc:Choice>
        <mc:Fallback xmlns="">
          <p:sp>
            <p:nvSpPr>
              <p:cNvPr id="3" name="Rectangle 2"/>
              <p:cNvSpPr>
                <a:spLocks noRot="1" noChangeAspect="1" noMove="1" noResize="1" noEditPoints="1" noAdjustHandles="1" noChangeArrowheads="1" noChangeShapeType="1" noTextEdit="1"/>
              </p:cNvSpPr>
              <p:nvPr/>
            </p:nvSpPr>
            <p:spPr>
              <a:xfrm>
                <a:off x="6027144" y="5317411"/>
                <a:ext cx="1855508" cy="669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19119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549042-61A1-4752-8675-472848AFCF84}" type="slidenum">
              <a:rPr lang="en-US" altLang="en-US"/>
              <a:pPr eaLnBrk="1" hangingPunct="1"/>
              <a:t>39</a:t>
            </a:fld>
            <a:endParaRPr lang="en-US" altLang="en-US"/>
          </a:p>
        </p:txBody>
      </p:sp>
      <p:sp>
        <p:nvSpPr>
          <p:cNvPr id="2055" name="Rectangle 2"/>
          <p:cNvSpPr>
            <a:spLocks noGrp="1" noChangeArrowheads="1"/>
          </p:cNvSpPr>
          <p:nvPr>
            <p:ph type="title"/>
          </p:nvPr>
        </p:nvSpPr>
        <p:spPr/>
        <p:txBody>
          <a:bodyPr/>
          <a:lstStyle/>
          <a:p>
            <a:pPr eaLnBrk="1" hangingPunct="1"/>
            <a:r>
              <a:rPr lang="en-US" altLang="en-US" dirty="0"/>
              <a:t>Choosing Quantity</a:t>
            </a:r>
          </a:p>
        </p:txBody>
      </p:sp>
      <mc:AlternateContent xmlns:mc="http://schemas.openxmlformats.org/markup-compatibility/2006" xmlns:a14="http://schemas.microsoft.com/office/drawing/2010/main">
        <mc:Choice Requires="a14">
          <p:sp>
            <p:nvSpPr>
              <p:cNvPr id="2056" name="Rectangle 3"/>
              <p:cNvSpPr>
                <a:spLocks noGrp="1" noChangeArrowheads="1"/>
              </p:cNvSpPr>
              <p:nvPr>
                <p:ph type="body" idx="1"/>
              </p:nvPr>
            </p:nvSpPr>
            <p:spPr/>
            <p:txBody>
              <a:bodyPr/>
              <a:lstStyle/>
              <a:p>
                <a:pPr eaLnBrk="1" hangingPunct="1"/>
                <a:r>
                  <a:rPr lang="en-US" altLang="en-US" dirty="0">
                    <a:latin typeface="+mj-lt"/>
                  </a:rPr>
                  <a:t>Marginal Revenue, the increment to revenue from a increase in quantity sold</a:t>
                </a:r>
              </a:p>
              <a:p>
                <a:pPr eaLnBrk="1" hangingPunct="1"/>
                <a:endParaRPr lang="en-US" altLang="en-US" dirty="0">
                  <a:latin typeface="+mj-lt"/>
                </a:endParaRPr>
              </a:p>
              <a:p>
                <a:pPr eaLnBrk="1" hangingPunct="1"/>
                <a:r>
                  <a:rPr lang="en-US" altLang="en-US" dirty="0">
                    <a:latin typeface="+mj-lt"/>
                  </a:rPr>
                  <a:t>Elasticity of demand: tells you the % change in quantity for a 1% change in price</a:t>
                </a:r>
              </a:p>
              <a:p>
                <a:pPr eaLnBrk="1" hangingPunct="1"/>
                <a:endParaRPr lang="en-US" altLang="en-US" dirty="0"/>
              </a:p>
              <a:p>
                <a:pPr marL="0" indent="0">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𝜖</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Δ</m:t>
                          </m:r>
                          <m:r>
                            <a:rPr lang="en-US" altLang="en-US" b="0" i="1" smtClean="0">
                              <a:latin typeface="Cambria Math" panose="02040503050406030204" pitchFamily="18" charset="0"/>
                            </a:rPr>
                            <m:t>𝑞</m:t>
                          </m:r>
                        </m:num>
                        <m:den>
                          <m:r>
                            <a:rPr lang="en-US" altLang="en-US" i="1">
                              <a:latin typeface="Cambria Math" panose="02040503050406030204" pitchFamily="18" charset="0"/>
                            </a:rPr>
                            <m:t>%</m:t>
                          </m:r>
                          <m:r>
                            <m:rPr>
                              <m:sty m:val="p"/>
                            </m:rPr>
                            <a:rPr lang="en-US" altLang="en-US">
                              <a:latin typeface="Cambria Math" panose="02040503050406030204" pitchFamily="18" charset="0"/>
                            </a:rPr>
                            <m:t>Δ</m:t>
                          </m:r>
                          <m:r>
                            <a:rPr lang="en-US" altLang="en-US" b="0" i="1" smtClean="0">
                              <a:latin typeface="Cambria Math" panose="02040503050406030204" pitchFamily="18" charset="0"/>
                            </a:rPr>
                            <m:t>𝑝</m:t>
                          </m:r>
                        </m:den>
                      </m:f>
                      <m:r>
                        <a:rPr lang="en-US" altLang="en-US" b="0" i="0" smtClean="0">
                          <a:latin typeface="Cambria Math" panose="02040503050406030204" pitchFamily="18" charset="0"/>
                        </a:rPr>
                        <m:t>=−</m:t>
                      </m:r>
                      <m:f>
                        <m:fPr>
                          <m:ctrlPr>
                            <a:rPr lang="en-US" altLang="en-US" b="0" i="1" smtClean="0">
                              <a:latin typeface="Cambria Math" panose="02040503050406030204" pitchFamily="18" charset="0"/>
                            </a:rPr>
                          </m:ctrlPr>
                        </m:fPr>
                        <m:num>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𝑑𝑞</m:t>
                              </m:r>
                            </m:num>
                            <m:den>
                              <m:r>
                                <a:rPr lang="en-US" altLang="en-US" b="0" i="1" smtClean="0">
                                  <a:latin typeface="Cambria Math" panose="02040503050406030204" pitchFamily="18" charset="0"/>
                                </a:rPr>
                                <m:t>𝑞</m:t>
                              </m:r>
                            </m:den>
                          </m:f>
                        </m:num>
                        <m:den>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𝑑𝑝</m:t>
                              </m:r>
                            </m:num>
                            <m:den>
                              <m:r>
                                <a:rPr lang="en-US" altLang="en-US" b="0" i="1" smtClean="0">
                                  <a:latin typeface="Cambria Math" panose="02040503050406030204" pitchFamily="18" charset="0"/>
                                </a:rPr>
                                <m:t>𝑝</m:t>
                              </m:r>
                            </m:den>
                          </m:f>
                        </m:den>
                      </m:f>
                      <m:r>
                        <a:rPr lang="en-US" altLang="en-US" b="0" i="0" smtClean="0">
                          <a:latin typeface="Cambria Math" panose="02040503050406030204" pitchFamily="18" charset="0"/>
                        </a:rPr>
                        <m:t>=−</m:t>
                      </m:r>
                      <m:f>
                        <m:fPr>
                          <m:ctrlPr>
                            <a:rPr lang="en-US" altLang="en-US" i="1">
                              <a:latin typeface="Cambria Math" panose="02040503050406030204" pitchFamily="18" charset="0"/>
                            </a:rPr>
                          </m:ctrlPr>
                        </m:fPr>
                        <m:num>
                          <m:r>
                            <a:rPr lang="en-US" altLang="en-US" i="1">
                              <a:latin typeface="Cambria Math" panose="02040503050406030204" pitchFamily="18" charset="0"/>
                            </a:rPr>
                            <m:t>𝑑𝑞</m:t>
                          </m:r>
                        </m:num>
                        <m:den>
                          <m:r>
                            <a:rPr lang="en-US" altLang="en-US" i="1">
                              <a:latin typeface="Cambria Math" panose="02040503050406030204" pitchFamily="18" charset="0"/>
                            </a:rPr>
                            <m:t>𝑑𝑝</m:t>
                          </m:r>
                        </m:den>
                      </m:f>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𝑝</m:t>
                          </m:r>
                        </m:num>
                        <m:den>
                          <m:r>
                            <a:rPr lang="en-US" altLang="en-US" b="0" i="1" smtClean="0">
                              <a:latin typeface="Cambria Math" panose="02040503050406030204" pitchFamily="18" charset="0"/>
                            </a:rPr>
                            <m:t>𝑞</m:t>
                          </m:r>
                        </m:den>
                      </m:f>
                      <m:r>
                        <a:rPr lang="en-US" altLang="en-US" b="0" i="0"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i="1">
                              <a:latin typeface="Cambria Math" panose="02040503050406030204" pitchFamily="18" charset="0"/>
                            </a:rPr>
                            <m:t>1</m:t>
                          </m:r>
                        </m:num>
                        <m:den>
                          <m:r>
                            <a:rPr lang="en-US" altLang="en-US" i="1">
                              <a:latin typeface="Cambria Math" panose="02040503050406030204" pitchFamily="18" charset="0"/>
                            </a:rPr>
                            <m:t>𝑝</m:t>
                          </m:r>
                          <m:r>
                            <a:rPr lang="en-US" altLang="en-US" i="1">
                              <a:latin typeface="Cambria Math" panose="02040503050406030204" pitchFamily="18" charset="0"/>
                            </a:rPr>
                            <m:t>′(</m:t>
                          </m:r>
                          <m:r>
                            <a:rPr lang="en-US" altLang="en-US" i="1">
                              <a:latin typeface="Cambria Math" panose="02040503050406030204" pitchFamily="18" charset="0"/>
                            </a:rPr>
                            <m:t>𝑞</m:t>
                          </m:r>
                          <m:r>
                            <a:rPr lang="en-US" altLang="en-US" i="1">
                              <a:latin typeface="Cambria Math" panose="02040503050406030204" pitchFamily="18" charset="0"/>
                            </a:rPr>
                            <m:t>)</m:t>
                          </m:r>
                        </m:den>
                      </m:f>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𝑝</m:t>
                          </m:r>
                        </m:num>
                        <m:den>
                          <m:r>
                            <a:rPr lang="en-US" altLang="en-US" b="0" i="1" smtClean="0">
                              <a:latin typeface="Cambria Math" panose="02040503050406030204" pitchFamily="18" charset="0"/>
                            </a:rPr>
                            <m:t>𝑞</m:t>
                          </m:r>
                        </m:den>
                      </m:f>
                    </m:oMath>
                  </m:oMathPara>
                </a14:m>
                <a:endParaRPr lang="en-US" altLang="en-US" dirty="0"/>
              </a:p>
            </p:txBody>
          </p:sp>
        </mc:Choice>
        <mc:Fallback xmlns="">
          <p:sp>
            <p:nvSpPr>
              <p:cNvPr id="2056" name="Rectangle 3"/>
              <p:cNvSpPr>
                <a:spLocks noGrp="1" noRot="1" noChangeAspect="1" noMove="1" noResize="1" noEditPoints="1" noAdjustHandles="1" noChangeArrowheads="1" noChangeShapeType="1" noTextEdit="1"/>
              </p:cNvSpPr>
              <p:nvPr>
                <p:ph type="body" idx="1"/>
              </p:nvPr>
            </p:nvSpPr>
            <p:spPr>
              <a:blipFill>
                <a:blip r:embed="rId4"/>
                <a:stretch>
                  <a:fillRect l="-1043" t="-2241"/>
                </a:stretch>
              </a:blipFill>
            </p:spPr>
            <p:txBody>
              <a:bodyPr/>
              <a:lstStyle/>
              <a:p>
                <a:r>
                  <a:rPr lang="en-US">
                    <a:noFill/>
                  </a:rPr>
                  <a:t> </a:t>
                </a:r>
              </a:p>
            </p:txBody>
          </p:sp>
        </mc:Fallback>
      </mc:AlternateContent>
      <p:sp>
        <p:nvSpPr>
          <p:cNvPr id="2057"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2050" name="Object 4"/>
          <p:cNvGraphicFramePr>
            <a:graphicFrameLocks noChangeAspect="1"/>
          </p:cNvGraphicFramePr>
          <p:nvPr>
            <p:extLst>
              <p:ext uri="{D42A27DB-BD31-4B8C-83A1-F6EECF244321}">
                <p14:modId xmlns:p14="http://schemas.microsoft.com/office/powerpoint/2010/main" val="4195337289"/>
              </p:ext>
            </p:extLst>
          </p:nvPr>
        </p:nvGraphicFramePr>
        <p:xfrm>
          <a:off x="4080461" y="2504669"/>
          <a:ext cx="3840163" cy="620713"/>
        </p:xfrm>
        <a:graphic>
          <a:graphicData uri="http://schemas.openxmlformats.org/presentationml/2006/ole">
            <mc:AlternateContent xmlns:mc="http://schemas.openxmlformats.org/markup-compatibility/2006">
              <mc:Choice xmlns:v="urn:schemas-microsoft-com:vml" Requires="v">
                <p:oleObj spid="_x0000_s1026" name="Equation" r:id="rId5" imgW="1231560" imgH="203040" progId="Equation.3">
                  <p:embed/>
                </p:oleObj>
              </mc:Choice>
              <mc:Fallback>
                <p:oleObj name="Equation" r:id="rId5" imgW="1231560" imgH="203040" progId="Equation.3">
                  <p:embed/>
                  <p:pic>
                    <p:nvPicPr>
                      <p:cNvPr id="205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461" y="2504669"/>
                        <a:ext cx="3840163" cy="62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Rectangle 7"/>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86627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p:sp>
        <p:nvSpPr>
          <p:cNvPr id="3" name="Content Placeholder 2"/>
          <p:cNvSpPr>
            <a:spLocks noGrp="1"/>
          </p:cNvSpPr>
          <p:nvPr>
            <p:ph idx="1"/>
          </p:nvPr>
        </p:nvSpPr>
        <p:spPr>
          <a:xfrm>
            <a:off x="5121716" y="995363"/>
            <a:ext cx="6880746" cy="5574486"/>
          </a:xfrm>
        </p:spPr>
        <p:txBody>
          <a:bodyPr>
            <a:normAutofit/>
          </a:bodyPr>
          <a:lstStyle/>
          <a:p>
            <a:pPr marL="0" indent="0">
              <a:buNone/>
            </a:pPr>
            <a:endParaRPr lang="en-US" dirty="0"/>
          </a:p>
          <a:p>
            <a:pPr marL="0" indent="0">
              <a:buNone/>
            </a:pPr>
            <a:endParaRPr lang="en-US" sz="1600" dirty="0"/>
          </a:p>
          <a:p>
            <a:pPr marL="0" indent="0">
              <a:buNone/>
            </a:pPr>
            <a:r>
              <a:rPr lang="en-US" sz="1600" dirty="0">
                <a:solidFill>
                  <a:schemeClr val="tx2"/>
                </a:solidFill>
              </a:rPr>
              <a:t>Suggestion: Say that we only solved this optimization problem for goods 2, …, n. </a:t>
            </a:r>
          </a:p>
          <a:p>
            <a:pPr marL="0" indent="0">
              <a:buNone/>
            </a:pPr>
            <a:r>
              <a:rPr lang="en-US" sz="1600" dirty="0">
                <a:solidFill>
                  <a:schemeClr val="tx2"/>
                </a:solidFill>
              </a:rPr>
              <a:t>	Take the first good as a parameter [e.g., like ‘</a:t>
            </a:r>
            <a:r>
              <a:rPr lang="en-US" sz="1600" i="1" dirty="0">
                <a:solidFill>
                  <a:schemeClr val="tx2"/>
                </a:solidFill>
              </a:rPr>
              <a:t>m</a:t>
            </a:r>
            <a:r>
              <a:rPr lang="en-US" sz="1600" dirty="0">
                <a:solidFill>
                  <a:schemeClr val="tx2"/>
                </a:solidFill>
              </a:rPr>
              <a:t>’ in </a:t>
            </a:r>
            <a:r>
              <a:rPr lang="en-US" sz="1600" i="1" dirty="0">
                <a:solidFill>
                  <a:schemeClr val="tx2"/>
                </a:solidFill>
              </a:rPr>
              <a:t>y(x)=</a:t>
            </a:r>
            <a:r>
              <a:rPr lang="en-US" sz="1600" i="1" dirty="0" err="1">
                <a:solidFill>
                  <a:schemeClr val="tx2"/>
                </a:solidFill>
              </a:rPr>
              <a:t>mx+b</a:t>
            </a:r>
            <a:r>
              <a:rPr lang="en-US" sz="1600" dirty="0">
                <a:solidFill>
                  <a:schemeClr val="tx2"/>
                </a:solidFill>
              </a:rPr>
              <a:t>]</a:t>
            </a: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r>
              <a:rPr lang="en-US" sz="1600" dirty="0">
                <a:solidFill>
                  <a:schemeClr val="tx2"/>
                </a:solidFill>
              </a:rPr>
              <a:t>This leads to a bunch of solution functions for all of the variables…</a:t>
            </a: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p:txBody>
      </p:sp>
      <p:sp>
        <p:nvSpPr>
          <p:cNvPr id="4" name="Text Placeholder 3"/>
          <p:cNvSpPr>
            <a:spLocks noGrp="1"/>
          </p:cNvSpPr>
          <p:nvPr>
            <p:ph type="body" sz="half" idx="2"/>
          </p:nvPr>
        </p:nvSpPr>
        <p:spPr/>
        <p:txBody>
          <a:bodyPr>
            <a:normAutofit lnSpcReduction="10000"/>
          </a:bodyPr>
          <a:lstStyle/>
          <a:p>
            <a:endParaRPr lang="en-US" dirty="0"/>
          </a:p>
          <a:p>
            <a:r>
              <a:rPr lang="en-US" dirty="0">
                <a:solidFill>
                  <a:schemeClr val="tx2"/>
                </a:solidFill>
              </a:rPr>
              <a:t>Assume there are </a:t>
            </a:r>
            <a:r>
              <a:rPr lang="en-US" i="1" dirty="0">
                <a:solidFill>
                  <a:schemeClr val="tx2"/>
                </a:solidFill>
              </a:rPr>
              <a:t>n</a:t>
            </a:r>
            <a:r>
              <a:rPr lang="en-US" dirty="0">
                <a:solidFill>
                  <a:schemeClr val="tx2"/>
                </a:solidFill>
              </a:rPr>
              <a:t> goods (e.g., apples, bananas, carrots, </a:t>
            </a:r>
            <a:r>
              <a:rPr lang="en-US" dirty="0" err="1">
                <a:solidFill>
                  <a:schemeClr val="tx2"/>
                </a:solidFill>
              </a:rPr>
              <a:t>etc</a:t>
            </a:r>
            <a:r>
              <a:rPr lang="en-US" dirty="0">
                <a:solidFill>
                  <a:schemeClr val="tx2"/>
                </a:solidFill>
              </a:rPr>
              <a:t>…) but we really only care about one of them (e.g., apples).  </a:t>
            </a:r>
          </a:p>
          <a:p>
            <a:endParaRPr lang="en-US" dirty="0">
              <a:solidFill>
                <a:schemeClr val="tx2"/>
              </a:solidFill>
            </a:endParaRPr>
          </a:p>
          <a:p>
            <a:r>
              <a:rPr lang="en-US" dirty="0">
                <a:solidFill>
                  <a:schemeClr val="tx2"/>
                </a:solidFill>
              </a:rPr>
              <a:t>How do we handle this problem as economists?</a:t>
            </a:r>
          </a:p>
          <a:p>
            <a:endParaRPr lang="en-US" dirty="0">
              <a:solidFill>
                <a:schemeClr val="tx2"/>
              </a:solidFill>
            </a:endParaRPr>
          </a:p>
          <a:p>
            <a:r>
              <a:rPr lang="en-US" dirty="0">
                <a:solidFill>
                  <a:schemeClr val="tx2"/>
                </a:solidFill>
              </a:rPr>
              <a:t>Lets start with the very general consumer’s problem: constrained maximization.</a:t>
            </a:r>
          </a:p>
          <a:p>
            <a:endParaRPr lang="en-US" dirty="0">
              <a:solidFill>
                <a:schemeClr val="tx2"/>
              </a:solidFill>
            </a:endParaRPr>
          </a:p>
          <a:p>
            <a:r>
              <a:rPr lang="en-US" dirty="0">
                <a:solidFill>
                  <a:schemeClr val="tx2"/>
                </a:solidFill>
              </a:rPr>
              <a:t>	Needed assumptions are		completeness, reflexivity and		 transitivity.  </a:t>
            </a:r>
          </a:p>
        </p:txBody>
      </p:sp>
      <mc:AlternateContent xmlns:mc="http://schemas.openxmlformats.org/markup-compatibility/2006" xmlns:a14="http://schemas.microsoft.com/office/drawing/2010/main">
        <mc:Choice Requires="a14">
          <p:sp>
            <p:nvSpPr>
              <p:cNvPr id="5" name="TextBox 4"/>
              <p:cNvSpPr txBox="1"/>
              <p:nvPr/>
            </p:nvSpPr>
            <p:spPr>
              <a:xfrm>
                <a:off x="5239484" y="1174573"/>
                <a:ext cx="6059608" cy="3021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uncPr>
                        <m:fNa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max</m:t>
                              </m:r>
                            </m:e>
                            <m:sub>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sub>
                          </m:sSub>
                        </m:fName>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𝑠</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𝑡</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func>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39484" y="1174573"/>
                <a:ext cx="6059608" cy="302199"/>
              </a:xfrm>
              <a:prstGeom prst="rect">
                <a:avLst/>
              </a:prstGeom>
              <a:blipFill>
                <a:blip r:embed="rId3"/>
                <a:stretch>
                  <a:fillRect b="-18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95780" y="3505926"/>
                <a:ext cx="5832429" cy="31611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uncPr>
                        <m:fNa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max</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sub>
                          </m:sSub>
                        </m:fName>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𝑠</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𝑡</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func>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5780" y="3505926"/>
                <a:ext cx="5832429" cy="316112"/>
              </a:xfrm>
              <a:prstGeom prst="rect">
                <a:avLst/>
              </a:prstGeom>
              <a:blipFill>
                <a:blip r:embed="rId4"/>
                <a:stretch>
                  <a:fillRect l="-105" t="-21154" r="-4393" b="-15385"/>
                </a:stretch>
              </a:blipFill>
            </p:spPr>
            <p:txBody>
              <a:bodyPr/>
              <a:lstStyle/>
              <a:p>
                <a:r>
                  <a:rPr lang="en-US">
                    <a:noFill/>
                  </a:rPr>
                  <a:t> </a:t>
                </a:r>
              </a:p>
            </p:txBody>
          </p:sp>
        </mc:Fallback>
      </mc:AlternateContent>
    </p:spTree>
    <p:extLst>
      <p:ext uri="{BB962C8B-B14F-4D97-AF65-F5344CB8AC3E}">
        <p14:creationId xmlns:p14="http://schemas.microsoft.com/office/powerpoint/2010/main" val="354735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549042-61A1-4752-8675-472848AFCF84}" type="slidenum">
              <a:rPr lang="en-US" altLang="en-US"/>
              <a:pPr eaLnBrk="1" hangingPunct="1"/>
              <a:t>40</a:t>
            </a:fld>
            <a:endParaRPr lang="en-US" altLang="en-US"/>
          </a:p>
        </p:txBody>
      </p:sp>
      <p:sp>
        <p:nvSpPr>
          <p:cNvPr id="2055" name="Rectangle 2"/>
          <p:cNvSpPr>
            <a:spLocks noGrp="1" noChangeArrowheads="1"/>
          </p:cNvSpPr>
          <p:nvPr>
            <p:ph type="title"/>
          </p:nvPr>
        </p:nvSpPr>
        <p:spPr/>
        <p:txBody>
          <a:bodyPr>
            <a:normAutofit/>
          </a:bodyPr>
          <a:lstStyle/>
          <a:p>
            <a:pPr eaLnBrk="1" hangingPunct="1"/>
            <a:r>
              <a:rPr lang="en-US" altLang="en-US" sz="3600" dirty="0"/>
              <a:t>Examining the elasticity function</a:t>
            </a:r>
          </a:p>
        </p:txBody>
      </p:sp>
      <mc:AlternateContent xmlns:mc="http://schemas.openxmlformats.org/markup-compatibility/2006" xmlns:a14="http://schemas.microsoft.com/office/drawing/2010/main">
        <mc:Choice Requires="a14">
          <p:sp>
            <p:nvSpPr>
              <p:cNvPr id="2056" name="Rectangle 3"/>
              <p:cNvSpPr>
                <a:spLocks noGrp="1" noChangeArrowheads="1"/>
              </p:cNvSpPr>
              <p:nvPr>
                <p:ph type="body" idx="1"/>
              </p:nvPr>
            </p:nvSpPr>
            <p:spPr>
              <a:xfrm>
                <a:off x="604444" y="1690688"/>
                <a:ext cx="10515600" cy="4351338"/>
              </a:xfrm>
            </p:spPr>
            <p:txBody>
              <a:bodyPr/>
              <a:lstStyle/>
              <a:p>
                <a:pPr marL="0" indent="0" eaLnBrk="1" hangingPunct="1">
                  <a:buNone/>
                </a:pPr>
                <a:endParaRPr lang="en-US" altLang="en-US" dirty="0"/>
              </a:p>
              <a:p>
                <a:pPr marL="0" indent="0">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𝜖</m:t>
                      </m:r>
                      <m:r>
                        <a:rPr lang="en-US" altLang="en-US" b="0" i="0"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i="1">
                              <a:latin typeface="Cambria Math" panose="02040503050406030204" pitchFamily="18" charset="0"/>
                            </a:rPr>
                            <m:t>1</m:t>
                          </m:r>
                        </m:num>
                        <m:den>
                          <m:sSup>
                            <m:sSupPr>
                              <m:ctrlPr>
                                <a:rPr lang="en-US" altLang="en-US" i="1">
                                  <a:latin typeface="Cambria Math" panose="02040503050406030204" pitchFamily="18" charset="0"/>
                                </a:rPr>
                              </m:ctrlPr>
                            </m:sSupPr>
                            <m:e>
                              <m:r>
                                <a:rPr lang="en-US" altLang="en-US" i="1">
                                  <a:latin typeface="Cambria Math" panose="02040503050406030204" pitchFamily="18" charset="0"/>
                                </a:rPr>
                                <m:t>𝑝</m:t>
                              </m:r>
                            </m:e>
                            <m:sup>
                              <m:r>
                                <a:rPr lang="en-US" altLang="en-US" i="1">
                                  <a:latin typeface="Cambria Math" panose="02040503050406030204" pitchFamily="18" charset="0"/>
                                </a:rPr>
                                <m:t>′</m:t>
                              </m:r>
                            </m:sup>
                          </m:sSup>
                          <m:d>
                            <m:dPr>
                              <m:ctrlPr>
                                <a:rPr lang="en-US" altLang="en-US" i="1">
                                  <a:latin typeface="Cambria Math" panose="02040503050406030204" pitchFamily="18" charset="0"/>
                                </a:rPr>
                              </m:ctrlPr>
                            </m:dPr>
                            <m:e>
                              <m:r>
                                <a:rPr lang="en-US" altLang="en-US" i="1">
                                  <a:latin typeface="Cambria Math" panose="02040503050406030204" pitchFamily="18" charset="0"/>
                                </a:rPr>
                                <m:t>𝑞</m:t>
                              </m:r>
                            </m:e>
                          </m:d>
                        </m:den>
                      </m:f>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𝑝</m:t>
                          </m:r>
                          <m:r>
                            <a:rPr lang="en-US" altLang="en-US" b="0" i="1" smtClean="0">
                              <a:latin typeface="Cambria Math" panose="02040503050406030204" pitchFamily="18" charset="0"/>
                            </a:rPr>
                            <m:t>(</m:t>
                          </m:r>
                          <m:r>
                            <a:rPr lang="en-US" altLang="en-US" b="0" i="1" smtClean="0">
                              <a:latin typeface="Cambria Math" panose="02040503050406030204" pitchFamily="18" charset="0"/>
                            </a:rPr>
                            <m:t>𝑞</m:t>
                          </m:r>
                          <m:r>
                            <a:rPr lang="en-US" altLang="en-US" b="0" i="1" smtClean="0">
                              <a:latin typeface="Cambria Math" panose="02040503050406030204" pitchFamily="18" charset="0"/>
                            </a:rPr>
                            <m:t>)</m:t>
                          </m:r>
                        </m:num>
                        <m:den>
                          <m:r>
                            <a:rPr lang="en-US" altLang="en-US" b="0" i="1" smtClean="0">
                              <a:latin typeface="Cambria Math" panose="02040503050406030204" pitchFamily="18" charset="0"/>
                            </a:rPr>
                            <m:t>𝑞</m:t>
                          </m:r>
                        </m:den>
                      </m:f>
                    </m:oMath>
                  </m:oMathPara>
                </a14:m>
                <a:endParaRPr lang="en-US" altLang="en-US" dirty="0"/>
              </a:p>
            </p:txBody>
          </p:sp>
        </mc:Choice>
        <mc:Fallback xmlns="">
          <p:sp>
            <p:nvSpPr>
              <p:cNvPr id="2056" name="Rectangle 3"/>
              <p:cNvSpPr>
                <a:spLocks noGrp="1" noRot="1" noChangeAspect="1" noMove="1" noResize="1" noEditPoints="1" noAdjustHandles="1" noChangeArrowheads="1" noChangeShapeType="1" noTextEdit="1"/>
              </p:cNvSpPr>
              <p:nvPr>
                <p:ph type="body" idx="1"/>
              </p:nvPr>
            </p:nvSpPr>
            <p:spPr>
              <a:xfrm>
                <a:off x="604444" y="1690688"/>
                <a:ext cx="10515600" cy="4351338"/>
              </a:xfrm>
              <a:blipFill>
                <a:blip r:embed="rId3"/>
                <a:stretch>
                  <a:fillRect/>
                </a:stretch>
              </a:blipFill>
            </p:spPr>
            <p:txBody>
              <a:bodyPr/>
              <a:lstStyle/>
              <a:p>
                <a:r>
                  <a:rPr lang="en-US">
                    <a:noFill/>
                  </a:rPr>
                  <a:t> </a:t>
                </a:r>
              </a:p>
            </p:txBody>
          </p:sp>
        </mc:Fallback>
      </mc:AlternateContent>
      <p:sp>
        <p:nvSpPr>
          <p:cNvPr id="2057"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8" name="Rectangle 7"/>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3" name="Straight Arrow Connector 2"/>
          <p:cNvCxnSpPr/>
          <p:nvPr/>
        </p:nvCxnSpPr>
        <p:spPr>
          <a:xfrm flipV="1">
            <a:off x="3245089" y="2989153"/>
            <a:ext cx="2069431" cy="8772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708732" y="4076987"/>
                <a:ext cx="3224463" cy="1569660"/>
              </a:xfrm>
              <a:prstGeom prst="rect">
                <a:avLst/>
              </a:prstGeom>
              <a:noFill/>
            </p:spPr>
            <p:txBody>
              <a:bodyPr wrap="square" rtlCol="0">
                <a:spAutoFit/>
              </a:bodyPr>
              <a:lstStyle/>
              <a:p>
                <a:r>
                  <a:rPr lang="en-US" sz="2400" dirty="0"/>
                  <a:t>First derivative of the demand curve. At any point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0</m:t>
                        </m:r>
                      </m:sub>
                    </m:sSub>
                  </m:oMath>
                </a14:m>
                <a:r>
                  <a:rPr lang="en-US" sz="2400" dirty="0"/>
                  <a:t> it gives the slope at that point.</a:t>
                </a:r>
              </a:p>
            </p:txBody>
          </p:sp>
        </mc:Choice>
        <mc:Fallback xmlns="">
          <p:sp>
            <p:nvSpPr>
              <p:cNvPr id="7" name="TextBox 6"/>
              <p:cNvSpPr txBox="1">
                <a:spLocks noRot="1" noChangeAspect="1" noMove="1" noResize="1" noEditPoints="1" noAdjustHandles="1" noChangeArrowheads="1" noChangeShapeType="1" noTextEdit="1"/>
              </p:cNvSpPr>
              <p:nvPr/>
            </p:nvSpPr>
            <p:spPr>
              <a:xfrm>
                <a:off x="1708732" y="4076987"/>
                <a:ext cx="3224463" cy="1569660"/>
              </a:xfrm>
              <a:prstGeom prst="rect">
                <a:avLst/>
              </a:prstGeom>
              <a:blipFill>
                <a:blip r:embed="rId4"/>
                <a:stretch>
                  <a:fillRect l="-2836" t="-3113" b="-8171"/>
                </a:stretch>
              </a:blipFill>
            </p:spPr>
            <p:txBody>
              <a:bodyPr/>
              <a:lstStyle/>
              <a:p>
                <a:r>
                  <a:rPr lang="en-US">
                    <a:noFill/>
                  </a:rPr>
                  <a:t> </a:t>
                </a:r>
              </a:p>
            </p:txBody>
          </p:sp>
        </mc:Fallback>
      </mc:AlternateContent>
      <p:sp>
        <p:nvSpPr>
          <p:cNvPr id="16" name="TextBox 15"/>
          <p:cNvSpPr txBox="1"/>
          <p:nvPr/>
        </p:nvSpPr>
        <p:spPr>
          <a:xfrm>
            <a:off x="8198088" y="1129787"/>
            <a:ext cx="3224463" cy="1200329"/>
          </a:xfrm>
          <a:prstGeom prst="rect">
            <a:avLst/>
          </a:prstGeom>
          <a:noFill/>
        </p:spPr>
        <p:txBody>
          <a:bodyPr wrap="square" rtlCol="0">
            <a:spAutoFit/>
          </a:bodyPr>
          <a:lstStyle/>
          <a:p>
            <a:r>
              <a:rPr lang="en-US" sz="2400" dirty="0"/>
              <a:t>The demand curve. Gives the price as function of q.</a:t>
            </a:r>
          </a:p>
        </p:txBody>
      </p:sp>
      <p:cxnSp>
        <p:nvCxnSpPr>
          <p:cNvPr id="17" name="Straight Arrow Connector 16"/>
          <p:cNvCxnSpPr/>
          <p:nvPr/>
        </p:nvCxnSpPr>
        <p:spPr>
          <a:xfrm flipH="1">
            <a:off x="6865448" y="1385611"/>
            <a:ext cx="1274775" cy="5682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8253091" y="4058747"/>
            <a:ext cx="3224463" cy="830997"/>
          </a:xfrm>
          <a:prstGeom prst="rect">
            <a:avLst/>
          </a:prstGeom>
          <a:noFill/>
        </p:spPr>
        <p:txBody>
          <a:bodyPr wrap="square" rtlCol="0">
            <a:spAutoFit/>
          </a:bodyPr>
          <a:lstStyle/>
          <a:p>
            <a:r>
              <a:rPr lang="en-US" sz="2400" dirty="0"/>
              <a:t>Relative levels of price and quantity</a:t>
            </a:r>
          </a:p>
        </p:txBody>
      </p:sp>
      <p:sp>
        <p:nvSpPr>
          <p:cNvPr id="12" name="Right Brace 11"/>
          <p:cNvSpPr/>
          <p:nvPr/>
        </p:nvSpPr>
        <p:spPr>
          <a:xfrm>
            <a:off x="7225822" y="2056494"/>
            <a:ext cx="357510" cy="917873"/>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22" name="Straight Arrow Connector 21"/>
          <p:cNvCxnSpPr/>
          <p:nvPr/>
        </p:nvCxnSpPr>
        <p:spPr>
          <a:xfrm flipH="1" flipV="1">
            <a:off x="7767244" y="2648719"/>
            <a:ext cx="485847" cy="12176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91511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549042-61A1-4752-8675-472848AFCF84}" type="slidenum">
              <a:rPr lang="en-US" altLang="en-US"/>
              <a:pPr eaLnBrk="1" hangingPunct="1"/>
              <a:t>41</a:t>
            </a:fld>
            <a:endParaRPr lang="en-US" altLang="en-US"/>
          </a:p>
        </p:txBody>
      </p:sp>
      <p:sp>
        <p:nvSpPr>
          <p:cNvPr id="2055" name="Rectangle 2"/>
          <p:cNvSpPr>
            <a:spLocks noGrp="1" noChangeArrowheads="1"/>
          </p:cNvSpPr>
          <p:nvPr>
            <p:ph type="title"/>
          </p:nvPr>
        </p:nvSpPr>
        <p:spPr/>
        <p:txBody>
          <a:bodyPr>
            <a:normAutofit/>
          </a:bodyPr>
          <a:lstStyle/>
          <a:p>
            <a:pPr eaLnBrk="1" hangingPunct="1"/>
            <a:r>
              <a:rPr lang="en-US" altLang="en-US" sz="3600" dirty="0"/>
              <a:t>Special case: linear demand</a:t>
            </a:r>
          </a:p>
        </p:txBody>
      </p:sp>
      <mc:AlternateContent xmlns:mc="http://schemas.openxmlformats.org/markup-compatibility/2006" xmlns:a14="http://schemas.microsoft.com/office/drawing/2010/main">
        <mc:Choice Requires="a14">
          <p:sp>
            <p:nvSpPr>
              <p:cNvPr id="2056" name="Rectangle 3"/>
              <p:cNvSpPr>
                <a:spLocks noGrp="1" noChangeArrowheads="1"/>
              </p:cNvSpPr>
              <p:nvPr>
                <p:ph type="body" idx="1"/>
              </p:nvPr>
            </p:nvSpPr>
            <p:spPr>
              <a:xfrm>
                <a:off x="604444" y="1690688"/>
                <a:ext cx="10515600" cy="4351338"/>
              </a:xfrm>
            </p:spPr>
            <p:txBody>
              <a:bodyPr/>
              <a:lstStyle/>
              <a:p>
                <a:pPr marL="0" indent="0" eaLnBrk="1" hangingPunct="1">
                  <a:buNone/>
                </a:pPr>
                <a:endParaRPr lang="en-US" altLang="en-US" dirty="0"/>
              </a:p>
              <a:p>
                <a:pPr marL="0" indent="0">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𝜖</m:t>
                      </m:r>
                      <m:r>
                        <a:rPr lang="en-US" altLang="en-US" b="0" i="0"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i="1">
                              <a:latin typeface="Cambria Math" panose="02040503050406030204" pitchFamily="18" charset="0"/>
                            </a:rPr>
                            <m:t>1</m:t>
                          </m:r>
                        </m:num>
                        <m:den>
                          <m:r>
                            <a:rPr lang="en-US" altLang="en-US" b="0" i="1" smtClean="0">
                              <a:latin typeface="Cambria Math" panose="02040503050406030204" pitchFamily="18" charset="0"/>
                            </a:rPr>
                            <m:t>𝑠𝑙𝑜𝑝𝑒</m:t>
                          </m:r>
                        </m:den>
                      </m:f>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𝑝</m:t>
                          </m:r>
                          <m:r>
                            <a:rPr lang="en-US" altLang="en-US" b="0" i="1" smtClean="0">
                              <a:latin typeface="Cambria Math" panose="02040503050406030204" pitchFamily="18" charset="0"/>
                            </a:rPr>
                            <m:t>(</m:t>
                          </m:r>
                          <m:r>
                            <a:rPr lang="en-US" altLang="en-US" b="0" i="1" smtClean="0">
                              <a:latin typeface="Cambria Math" panose="02040503050406030204" pitchFamily="18" charset="0"/>
                            </a:rPr>
                            <m:t>𝑞</m:t>
                          </m:r>
                          <m:r>
                            <a:rPr lang="en-US" altLang="en-US" b="0" i="1" smtClean="0">
                              <a:latin typeface="Cambria Math" panose="02040503050406030204" pitchFamily="18" charset="0"/>
                            </a:rPr>
                            <m:t>)</m:t>
                          </m:r>
                        </m:num>
                        <m:den>
                          <m:r>
                            <a:rPr lang="en-US" altLang="en-US" b="0" i="1" smtClean="0">
                              <a:latin typeface="Cambria Math" panose="02040503050406030204" pitchFamily="18" charset="0"/>
                            </a:rPr>
                            <m:t>𝑞</m:t>
                          </m:r>
                        </m:den>
                      </m:f>
                    </m:oMath>
                  </m:oMathPara>
                </a14:m>
                <a:endParaRPr lang="en-US" altLang="en-US" dirty="0"/>
              </a:p>
            </p:txBody>
          </p:sp>
        </mc:Choice>
        <mc:Fallback xmlns="">
          <p:sp>
            <p:nvSpPr>
              <p:cNvPr id="2056" name="Rectangle 3"/>
              <p:cNvSpPr>
                <a:spLocks noGrp="1" noRot="1" noChangeAspect="1" noMove="1" noResize="1" noEditPoints="1" noAdjustHandles="1" noChangeArrowheads="1" noChangeShapeType="1" noTextEdit="1"/>
              </p:cNvSpPr>
              <p:nvPr>
                <p:ph type="body" idx="1"/>
              </p:nvPr>
            </p:nvSpPr>
            <p:spPr>
              <a:xfrm>
                <a:off x="604444" y="1690688"/>
                <a:ext cx="10515600" cy="4351338"/>
              </a:xfrm>
              <a:blipFill>
                <a:blip r:embed="rId3"/>
                <a:stretch>
                  <a:fillRect/>
                </a:stretch>
              </a:blipFill>
            </p:spPr>
            <p:txBody>
              <a:bodyPr/>
              <a:lstStyle/>
              <a:p>
                <a:r>
                  <a:rPr lang="en-US">
                    <a:noFill/>
                  </a:rPr>
                  <a:t> </a:t>
                </a:r>
              </a:p>
            </p:txBody>
          </p:sp>
        </mc:Fallback>
      </mc:AlternateContent>
      <p:sp>
        <p:nvSpPr>
          <p:cNvPr id="2057"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8" name="Rectangle 7"/>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3" name="Straight Arrow Connector 2"/>
          <p:cNvCxnSpPr/>
          <p:nvPr/>
        </p:nvCxnSpPr>
        <p:spPr>
          <a:xfrm flipV="1">
            <a:off x="3245089" y="2989153"/>
            <a:ext cx="2069431" cy="8772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708732" y="4076987"/>
            <a:ext cx="3224463" cy="830997"/>
          </a:xfrm>
          <a:prstGeom prst="rect">
            <a:avLst/>
          </a:prstGeom>
          <a:noFill/>
        </p:spPr>
        <p:txBody>
          <a:bodyPr wrap="square" rtlCol="0">
            <a:spAutoFit/>
          </a:bodyPr>
          <a:lstStyle/>
          <a:p>
            <a:r>
              <a:rPr lang="en-US" sz="2400" dirty="0"/>
              <a:t>First derivative is constant</a:t>
            </a:r>
          </a:p>
        </p:txBody>
      </p:sp>
      <p:sp>
        <p:nvSpPr>
          <p:cNvPr id="20" name="TextBox 19"/>
          <p:cNvSpPr txBox="1"/>
          <p:nvPr/>
        </p:nvSpPr>
        <p:spPr>
          <a:xfrm>
            <a:off x="8285461" y="933362"/>
            <a:ext cx="3224463" cy="2308324"/>
          </a:xfrm>
          <a:prstGeom prst="rect">
            <a:avLst/>
          </a:prstGeom>
          <a:noFill/>
        </p:spPr>
        <p:txBody>
          <a:bodyPr wrap="square" rtlCol="0">
            <a:spAutoFit/>
          </a:bodyPr>
          <a:lstStyle/>
          <a:p>
            <a:r>
              <a:rPr lang="en-US" sz="2400" dirty="0">
                <a:latin typeface="+mj-lt"/>
              </a:rPr>
              <a:t>At high prices, q is low. A 1% change in p is relatively large, especially compared to quantity. Elasticities will be relatively large. </a:t>
            </a:r>
          </a:p>
        </p:txBody>
      </p:sp>
      <p:sp>
        <p:nvSpPr>
          <p:cNvPr id="12" name="Right Brace 11"/>
          <p:cNvSpPr/>
          <p:nvPr/>
        </p:nvSpPr>
        <p:spPr>
          <a:xfrm>
            <a:off x="7225822" y="2056494"/>
            <a:ext cx="357510" cy="917873"/>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TextBox 13"/>
          <p:cNvSpPr txBox="1"/>
          <p:nvPr/>
        </p:nvSpPr>
        <p:spPr>
          <a:xfrm>
            <a:off x="8285461" y="4123154"/>
            <a:ext cx="3224463" cy="1569660"/>
          </a:xfrm>
          <a:prstGeom prst="rect">
            <a:avLst/>
          </a:prstGeom>
          <a:noFill/>
        </p:spPr>
        <p:txBody>
          <a:bodyPr wrap="square" rtlCol="0">
            <a:spAutoFit/>
          </a:bodyPr>
          <a:lstStyle/>
          <a:p>
            <a:r>
              <a:rPr lang="en-US" sz="2400" dirty="0">
                <a:latin typeface="+mj-lt"/>
              </a:rPr>
              <a:t>At low prices, p will be small and q is large. Elasticities will mechanically be low.</a:t>
            </a:r>
          </a:p>
        </p:txBody>
      </p:sp>
      <p:sp>
        <p:nvSpPr>
          <p:cNvPr id="13" name="TextBox 12"/>
          <p:cNvSpPr txBox="1"/>
          <p:nvPr/>
        </p:nvSpPr>
        <p:spPr>
          <a:xfrm>
            <a:off x="915231" y="6027003"/>
            <a:ext cx="9563498" cy="830997"/>
          </a:xfrm>
          <a:prstGeom prst="rect">
            <a:avLst/>
          </a:prstGeom>
          <a:noFill/>
        </p:spPr>
        <p:txBody>
          <a:bodyPr wrap="square" rtlCol="0">
            <a:spAutoFit/>
          </a:bodyPr>
          <a:lstStyle/>
          <a:p>
            <a:r>
              <a:rPr lang="en-US" sz="2400" dirty="0">
                <a:latin typeface="+mj-lt"/>
              </a:rPr>
              <a:t>NOTE: This is about </a:t>
            </a:r>
            <a:r>
              <a:rPr lang="en-US" sz="2400" i="1" dirty="0">
                <a:latin typeface="+mj-lt"/>
              </a:rPr>
              <a:t>within a demand curve.</a:t>
            </a:r>
            <a:r>
              <a:rPr lang="en-US" sz="2400" dirty="0">
                <a:latin typeface="+mj-lt"/>
              </a:rPr>
              <a:t> We generally talk about demand for a product generally.</a:t>
            </a:r>
          </a:p>
        </p:txBody>
      </p:sp>
    </p:spTree>
    <p:extLst>
      <p:ext uri="{BB962C8B-B14F-4D97-AF65-F5344CB8AC3E}">
        <p14:creationId xmlns:p14="http://schemas.microsoft.com/office/powerpoint/2010/main" val="2107471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2ED6DD-C948-4C32-8B35-953FA1B175F6}" type="slidenum">
              <a:rPr lang="en-US" altLang="en-US"/>
              <a:pPr eaLnBrk="1" hangingPunct="1"/>
              <a:t>42</a:t>
            </a:fld>
            <a:endParaRPr lang="en-US" altLang="en-US"/>
          </a:p>
        </p:txBody>
      </p:sp>
      <p:sp>
        <p:nvSpPr>
          <p:cNvPr id="1031" name="Rectangle 2"/>
          <p:cNvSpPr>
            <a:spLocks noGrp="1" noChangeArrowheads="1"/>
          </p:cNvSpPr>
          <p:nvPr>
            <p:ph type="title"/>
          </p:nvPr>
        </p:nvSpPr>
        <p:spPr/>
        <p:txBody>
          <a:bodyPr/>
          <a:lstStyle/>
          <a:p>
            <a:pPr eaLnBrk="1" hangingPunct="1"/>
            <a:r>
              <a:rPr lang="en-US" altLang="en-US" dirty="0"/>
              <a:t>Some general facts about elasticity</a:t>
            </a:r>
          </a:p>
        </p:txBody>
      </p:sp>
      <p:sp>
        <p:nvSpPr>
          <p:cNvPr id="1032" name="Rectangle 3"/>
          <p:cNvSpPr>
            <a:spLocks noGrp="1" noChangeArrowheads="1"/>
          </p:cNvSpPr>
          <p:nvPr>
            <p:ph type="body" idx="1"/>
          </p:nvPr>
        </p:nvSpPr>
        <p:spPr/>
        <p:txBody>
          <a:bodyPr>
            <a:normAutofit lnSpcReduction="10000"/>
          </a:bodyPr>
          <a:lstStyle/>
          <a:p>
            <a:pPr eaLnBrk="1" hangingPunct="1"/>
            <a:r>
              <a:rPr lang="en-US" altLang="en-US" dirty="0">
                <a:latin typeface="+mj-lt"/>
              </a:rPr>
              <a:t>At high prices, a fixed % change in price is larger in level terms. Since q will tend to small, a given level change in q, will be a larger in percentage terms.</a:t>
            </a:r>
          </a:p>
          <a:p>
            <a:pPr eaLnBrk="1" hangingPunct="1"/>
            <a:endParaRPr lang="en-US" altLang="en-US" dirty="0">
              <a:latin typeface="+mj-lt"/>
            </a:endParaRPr>
          </a:p>
          <a:p>
            <a:pPr eaLnBrk="1" hangingPunct="1"/>
            <a:r>
              <a:rPr lang="en-US" altLang="en-US" dirty="0">
                <a:latin typeface="+mj-lt"/>
              </a:rPr>
              <a:t>This creates a relationship such that elasticities will tend to be high at the “top of the demand curve” and low at the bottom.</a:t>
            </a:r>
          </a:p>
          <a:p>
            <a:pPr eaLnBrk="1" hangingPunct="1"/>
            <a:endParaRPr lang="en-US" altLang="en-US" dirty="0">
              <a:latin typeface="+mj-lt"/>
            </a:endParaRPr>
          </a:p>
          <a:p>
            <a:pPr eaLnBrk="1" hangingPunct="1"/>
            <a:r>
              <a:rPr lang="en-US" altLang="en-US" dirty="0">
                <a:latin typeface="+mj-lt"/>
              </a:rPr>
              <a:t>When we think of “small changes” in price, the impact of raising and lowering will be symmetric. However, for larger changes, e.g. 10%, an increase and decrease need to have the same magnitude impact </a:t>
            </a:r>
          </a:p>
        </p:txBody>
      </p:sp>
      <p:sp>
        <p:nvSpPr>
          <p:cNvPr id="1033"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 name="Rectangle 7"/>
          <p:cNvSpPr>
            <a:spLocks noChangeArrowheads="1"/>
          </p:cNvSpPr>
          <p:nvPr/>
        </p:nvSpPr>
        <p:spPr bwMode="auto">
          <a:xfrm>
            <a:off x="1524001" y="30347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780669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Elasticity and total revenue</a:t>
            </a:r>
          </a:p>
        </p:txBody>
      </p:sp>
      <p:graphicFrame>
        <p:nvGraphicFramePr>
          <p:cNvPr id="4" name="Object 4"/>
          <p:cNvGraphicFramePr>
            <a:graphicFrameLocks noChangeAspect="1"/>
          </p:cNvGraphicFramePr>
          <p:nvPr>
            <p:extLst>
              <p:ext uri="{D42A27DB-BD31-4B8C-83A1-F6EECF244321}">
                <p14:modId xmlns:p14="http://schemas.microsoft.com/office/powerpoint/2010/main" val="2585015234"/>
              </p:ext>
            </p:extLst>
          </p:nvPr>
        </p:nvGraphicFramePr>
        <p:xfrm>
          <a:off x="928122" y="2955595"/>
          <a:ext cx="10225752" cy="1140519"/>
        </p:xfrm>
        <a:graphic>
          <a:graphicData uri="http://schemas.openxmlformats.org/presentationml/2006/ole">
            <mc:AlternateContent xmlns:mc="http://schemas.openxmlformats.org/markup-compatibility/2006">
              <mc:Choice xmlns:v="urn:schemas-microsoft-com:vml" Requires="v">
                <p:oleObj spid="_x0000_s2050" name="Equation" r:id="rId3" imgW="4012920" imgH="457200" progId="Equation.3">
                  <p:embed/>
                </p:oleObj>
              </mc:Choice>
              <mc:Fallback>
                <p:oleObj name="Equation" r:id="rId3" imgW="4012920" imgH="457200" progId="Equation.3">
                  <p:embed/>
                  <p:pic>
                    <p:nvPicPr>
                      <p:cNvPr id="4" name="Object 4"/>
                      <p:cNvPicPr>
                        <a:picLocks noChangeAspect="1" noChangeArrowheads="1"/>
                      </p:cNvPicPr>
                      <p:nvPr/>
                    </p:nvPicPr>
                    <p:blipFill>
                      <a:blip r:embed="rId4"/>
                      <a:srcRect/>
                      <a:stretch>
                        <a:fillRect/>
                      </a:stretch>
                    </p:blipFill>
                    <p:spPr bwMode="auto">
                      <a:xfrm>
                        <a:off x="928122" y="2955595"/>
                        <a:ext cx="10225752" cy="1140519"/>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p:txBody>
          <a:bodyPr/>
          <a:lstStyle/>
          <a:p>
            <a:fld id="{22747A4D-3637-4EAE-9BF1-5D90578B46D7}" type="slidenum">
              <a:rPr lang="en-US" smtClean="0"/>
              <a:t>43</a:t>
            </a:fld>
            <a:endParaRPr lang="en-US"/>
          </a:p>
        </p:txBody>
      </p:sp>
      <p:sp>
        <p:nvSpPr>
          <p:cNvPr id="6" name="TextBox 5"/>
          <p:cNvSpPr txBox="1"/>
          <p:nvPr/>
        </p:nvSpPr>
        <p:spPr>
          <a:xfrm>
            <a:off x="928122" y="1861476"/>
            <a:ext cx="8896522" cy="461665"/>
          </a:xfrm>
          <a:prstGeom prst="rect">
            <a:avLst/>
          </a:prstGeom>
          <a:noFill/>
        </p:spPr>
        <p:txBody>
          <a:bodyPr wrap="square" rtlCol="0">
            <a:spAutoFit/>
          </a:bodyPr>
          <a:lstStyle/>
          <a:p>
            <a:r>
              <a:rPr lang="en-US" sz="2400" dirty="0"/>
              <a:t>Total revenue (TR) = p(q)*q</a:t>
            </a:r>
          </a:p>
        </p:txBody>
      </p:sp>
      <p:cxnSp>
        <p:nvCxnSpPr>
          <p:cNvPr id="8" name="Straight Arrow Connector 7"/>
          <p:cNvCxnSpPr/>
          <p:nvPr/>
        </p:nvCxnSpPr>
        <p:spPr>
          <a:xfrm flipV="1">
            <a:off x="1828800" y="3740102"/>
            <a:ext cx="1656920" cy="9884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790074" y="4783569"/>
            <a:ext cx="2970110" cy="369332"/>
          </a:xfrm>
          <a:prstGeom prst="rect">
            <a:avLst/>
          </a:prstGeom>
          <a:noFill/>
        </p:spPr>
        <p:txBody>
          <a:bodyPr wrap="square" rtlCol="0">
            <a:spAutoFit/>
          </a:bodyPr>
          <a:lstStyle/>
          <a:p>
            <a:r>
              <a:rPr lang="en-US" dirty="0"/>
              <a:t>Translating to calculus</a:t>
            </a:r>
          </a:p>
        </p:txBody>
      </p:sp>
      <p:sp>
        <p:nvSpPr>
          <p:cNvPr id="16" name="Left Brace 15"/>
          <p:cNvSpPr/>
          <p:nvPr/>
        </p:nvSpPr>
        <p:spPr>
          <a:xfrm rot="5400000">
            <a:off x="5537943" y="1900266"/>
            <a:ext cx="398761" cy="153320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TextBox 16"/>
          <p:cNvSpPr txBox="1"/>
          <p:nvPr/>
        </p:nvSpPr>
        <p:spPr>
          <a:xfrm>
            <a:off x="4252268" y="2008813"/>
            <a:ext cx="2970110" cy="369332"/>
          </a:xfrm>
          <a:prstGeom prst="rect">
            <a:avLst/>
          </a:prstGeom>
          <a:noFill/>
        </p:spPr>
        <p:txBody>
          <a:bodyPr wrap="square" rtlCol="0">
            <a:spAutoFit/>
          </a:bodyPr>
          <a:lstStyle/>
          <a:p>
            <a:pPr algn="ctr"/>
            <a:r>
              <a:rPr lang="en-US" dirty="0"/>
              <a:t>Product Rule</a:t>
            </a:r>
          </a:p>
        </p:txBody>
      </p:sp>
      <p:sp>
        <p:nvSpPr>
          <p:cNvPr id="18" name="Left Brace 17"/>
          <p:cNvSpPr/>
          <p:nvPr/>
        </p:nvSpPr>
        <p:spPr>
          <a:xfrm rot="5400000">
            <a:off x="8048534" y="1944939"/>
            <a:ext cx="398761" cy="153320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9" name="TextBox 18"/>
          <p:cNvSpPr txBox="1"/>
          <p:nvPr/>
        </p:nvSpPr>
        <p:spPr>
          <a:xfrm>
            <a:off x="6762859" y="1981312"/>
            <a:ext cx="2970110" cy="369332"/>
          </a:xfrm>
          <a:prstGeom prst="rect">
            <a:avLst/>
          </a:prstGeom>
          <a:noFill/>
        </p:spPr>
        <p:txBody>
          <a:bodyPr wrap="square" rtlCol="0">
            <a:spAutoFit/>
          </a:bodyPr>
          <a:lstStyle/>
          <a:p>
            <a:pPr algn="ctr"/>
            <a:r>
              <a:rPr lang="en-US" dirty="0"/>
              <a:t>Algebra</a:t>
            </a:r>
          </a:p>
        </p:txBody>
      </p:sp>
      <p:cxnSp>
        <p:nvCxnSpPr>
          <p:cNvPr id="20" name="Straight Arrow Connector 19"/>
          <p:cNvCxnSpPr/>
          <p:nvPr/>
        </p:nvCxnSpPr>
        <p:spPr>
          <a:xfrm flipV="1">
            <a:off x="7411453" y="3999614"/>
            <a:ext cx="749395" cy="9023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6191092" y="4941821"/>
            <a:ext cx="2970110" cy="369332"/>
          </a:xfrm>
          <a:prstGeom prst="rect">
            <a:avLst/>
          </a:prstGeom>
          <a:noFill/>
        </p:spPr>
        <p:txBody>
          <a:bodyPr wrap="square" rtlCol="0">
            <a:spAutoFit/>
          </a:bodyPr>
          <a:lstStyle/>
          <a:p>
            <a:r>
              <a:rPr lang="en-US" dirty="0"/>
              <a:t>Negative of this is elasticity</a:t>
            </a:r>
          </a:p>
        </p:txBody>
      </p:sp>
      <p:sp>
        <p:nvSpPr>
          <p:cNvPr id="25" name="Left Brace 24"/>
          <p:cNvSpPr/>
          <p:nvPr/>
        </p:nvSpPr>
        <p:spPr>
          <a:xfrm rot="5400000">
            <a:off x="10009109" y="2080682"/>
            <a:ext cx="398761" cy="153320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6" name="TextBox 25"/>
          <p:cNvSpPr txBox="1"/>
          <p:nvPr/>
        </p:nvSpPr>
        <p:spPr>
          <a:xfrm>
            <a:off x="8723434" y="2117055"/>
            <a:ext cx="2970110" cy="369332"/>
          </a:xfrm>
          <a:prstGeom prst="rect">
            <a:avLst/>
          </a:prstGeom>
          <a:noFill/>
        </p:spPr>
        <p:txBody>
          <a:bodyPr wrap="square" rtlCol="0">
            <a:spAutoFit/>
          </a:bodyPr>
          <a:lstStyle/>
          <a:p>
            <a:pPr algn="ctr"/>
            <a:r>
              <a:rPr lang="en-US" dirty="0"/>
              <a:t>Substituting in</a:t>
            </a:r>
          </a:p>
        </p:txBody>
      </p:sp>
    </p:spTree>
    <p:extLst>
      <p:ext uri="{BB962C8B-B14F-4D97-AF65-F5344CB8AC3E}">
        <p14:creationId xmlns:p14="http://schemas.microsoft.com/office/powerpoint/2010/main" val="2173342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Elasticity and total revenue</a:t>
            </a:r>
          </a:p>
        </p:txBody>
      </p:sp>
      <p:sp>
        <p:nvSpPr>
          <p:cNvPr id="3" name="Content Placeholder 2"/>
          <p:cNvSpPr>
            <a:spLocks noGrp="1"/>
          </p:cNvSpPr>
          <p:nvPr>
            <p:ph idx="1"/>
          </p:nvPr>
        </p:nvSpPr>
        <p:spPr>
          <a:xfrm>
            <a:off x="783198" y="4096114"/>
            <a:ext cx="10515600" cy="2541486"/>
          </a:xfrm>
        </p:spPr>
        <p:txBody>
          <a:bodyPr>
            <a:normAutofit lnSpcReduction="10000"/>
          </a:bodyPr>
          <a:lstStyle/>
          <a:p>
            <a:endParaRPr lang="en-US" dirty="0"/>
          </a:p>
          <a:p>
            <a:r>
              <a:rPr lang="en-US" dirty="0">
                <a:latin typeface="+mj-lt"/>
              </a:rPr>
              <a:t>One minus the elasticity translates a price increase in percent to a revenue increase.</a:t>
            </a:r>
          </a:p>
          <a:p>
            <a:r>
              <a:rPr lang="en-US" dirty="0">
                <a:latin typeface="+mj-lt"/>
              </a:rPr>
              <a:t>For example, if the elasticity is 3.5, a 10% price increase causes a -25% impact on revenue (a loss).</a:t>
            </a:r>
          </a:p>
          <a:p>
            <a:r>
              <a:rPr lang="en-US" dirty="0">
                <a:latin typeface="+mj-lt"/>
              </a:rPr>
              <a:t>NOTE: Quantity impact is not a revenue impact!</a:t>
            </a:r>
          </a:p>
        </p:txBody>
      </p:sp>
      <p:graphicFrame>
        <p:nvGraphicFramePr>
          <p:cNvPr id="4" name="Object 4"/>
          <p:cNvGraphicFramePr>
            <a:graphicFrameLocks noChangeAspect="1"/>
          </p:cNvGraphicFramePr>
          <p:nvPr/>
        </p:nvGraphicFramePr>
        <p:xfrm>
          <a:off x="928122" y="2955595"/>
          <a:ext cx="10225752" cy="1140519"/>
        </p:xfrm>
        <a:graphic>
          <a:graphicData uri="http://schemas.openxmlformats.org/presentationml/2006/ole">
            <mc:AlternateContent xmlns:mc="http://schemas.openxmlformats.org/markup-compatibility/2006">
              <mc:Choice xmlns:v="urn:schemas-microsoft-com:vml" Requires="v">
                <p:oleObj spid="_x0000_s3074" name="Equation" r:id="rId3" imgW="4012920" imgH="457200" progId="Equation.3">
                  <p:embed/>
                </p:oleObj>
              </mc:Choice>
              <mc:Fallback>
                <p:oleObj name="Equation" r:id="rId3" imgW="4012920" imgH="457200" progId="Equation.3">
                  <p:embed/>
                  <p:pic>
                    <p:nvPicPr>
                      <p:cNvPr id="4" name="Object 4"/>
                      <p:cNvPicPr>
                        <a:picLocks noChangeAspect="1" noChangeArrowheads="1"/>
                      </p:cNvPicPr>
                      <p:nvPr/>
                    </p:nvPicPr>
                    <p:blipFill>
                      <a:blip r:embed="rId4"/>
                      <a:srcRect/>
                      <a:stretch>
                        <a:fillRect/>
                      </a:stretch>
                    </p:blipFill>
                    <p:spPr bwMode="auto">
                      <a:xfrm>
                        <a:off x="928122" y="2955595"/>
                        <a:ext cx="10225752" cy="1140519"/>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p:txBody>
          <a:bodyPr/>
          <a:lstStyle/>
          <a:p>
            <a:fld id="{22747A4D-3637-4EAE-9BF1-5D90578B46D7}" type="slidenum">
              <a:rPr lang="en-US" smtClean="0"/>
              <a:t>44</a:t>
            </a:fld>
            <a:endParaRPr lang="en-US"/>
          </a:p>
        </p:txBody>
      </p:sp>
      <p:sp>
        <p:nvSpPr>
          <p:cNvPr id="6" name="TextBox 5"/>
          <p:cNvSpPr txBox="1"/>
          <p:nvPr/>
        </p:nvSpPr>
        <p:spPr>
          <a:xfrm>
            <a:off x="928122" y="1861476"/>
            <a:ext cx="8896522" cy="461665"/>
          </a:xfrm>
          <a:prstGeom prst="rect">
            <a:avLst/>
          </a:prstGeom>
          <a:noFill/>
        </p:spPr>
        <p:txBody>
          <a:bodyPr wrap="square" rtlCol="0">
            <a:spAutoFit/>
          </a:bodyPr>
          <a:lstStyle/>
          <a:p>
            <a:r>
              <a:rPr lang="en-US" sz="2400" dirty="0"/>
              <a:t>Total revenue (TR) = p(q)*q</a:t>
            </a:r>
          </a:p>
        </p:txBody>
      </p:sp>
    </p:spTree>
    <p:extLst>
      <p:ext uri="{BB962C8B-B14F-4D97-AF65-F5344CB8AC3E}">
        <p14:creationId xmlns:p14="http://schemas.microsoft.com/office/powerpoint/2010/main" val="35247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Elasticity and total revenue</a:t>
            </a:r>
          </a:p>
        </p:txBody>
      </p:sp>
      <p:sp>
        <p:nvSpPr>
          <p:cNvPr id="3" name="Content Placeholder 2"/>
          <p:cNvSpPr>
            <a:spLocks noGrp="1"/>
          </p:cNvSpPr>
          <p:nvPr>
            <p:ph idx="1"/>
          </p:nvPr>
        </p:nvSpPr>
        <p:spPr>
          <a:xfrm>
            <a:off x="714446" y="1765425"/>
            <a:ext cx="10515600" cy="2541486"/>
          </a:xfrm>
        </p:spPr>
        <p:txBody>
          <a:bodyPr/>
          <a:lstStyle/>
          <a:p>
            <a:endParaRPr lang="en-US" dirty="0">
              <a:latin typeface="+mj-lt"/>
            </a:endParaRPr>
          </a:p>
          <a:p>
            <a:r>
              <a:rPr lang="en-US" dirty="0">
                <a:latin typeface="+mj-lt"/>
              </a:rPr>
              <a:t>Elasticity = 1 </a:t>
            </a:r>
            <a:r>
              <a:rPr lang="en-US" dirty="0">
                <a:latin typeface="+mj-lt"/>
                <a:sym typeface="Wingdings" panose="05000000000000000000" pitchFamily="2" charset="2"/>
              </a:rPr>
              <a:t> small changes in price do not impact revenue</a:t>
            </a:r>
          </a:p>
          <a:p>
            <a:r>
              <a:rPr lang="en-US" dirty="0">
                <a:latin typeface="+mj-lt"/>
                <a:sym typeface="Wingdings" panose="05000000000000000000" pitchFamily="2" charset="2"/>
              </a:rPr>
              <a:t>Elasticity &lt; 1  price drops lower revenue, price increases raise revenue</a:t>
            </a:r>
          </a:p>
          <a:p>
            <a:r>
              <a:rPr lang="en-US" dirty="0">
                <a:latin typeface="+mj-lt"/>
                <a:sym typeface="Wingdings" panose="05000000000000000000" pitchFamily="2" charset="2"/>
              </a:rPr>
              <a:t>Elasticity&gt;1  price drops raise revenue</a:t>
            </a:r>
            <a:endParaRPr lang="en-US" dirty="0">
              <a:latin typeface="+mj-lt"/>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3490485222"/>
              </p:ext>
            </p:extLst>
          </p:nvPr>
        </p:nvGraphicFramePr>
        <p:xfrm>
          <a:off x="4439210" y="1612793"/>
          <a:ext cx="3203575" cy="538162"/>
        </p:xfrm>
        <a:graphic>
          <a:graphicData uri="http://schemas.openxmlformats.org/presentationml/2006/ole">
            <mc:AlternateContent xmlns:mc="http://schemas.openxmlformats.org/markup-compatibility/2006">
              <mc:Choice xmlns:v="urn:schemas-microsoft-com:vml" Requires="v">
                <p:oleObj spid="_x0000_s4098" name="Equation" r:id="rId3" imgW="1257120" imgH="215640" progId="Equation.3">
                  <p:embed/>
                </p:oleObj>
              </mc:Choice>
              <mc:Fallback>
                <p:oleObj name="Equation" r:id="rId3" imgW="1257120" imgH="215640" progId="Equation.3">
                  <p:embed/>
                  <p:pic>
                    <p:nvPicPr>
                      <p:cNvPr id="4" name="Object 4"/>
                      <p:cNvPicPr>
                        <a:picLocks noChangeAspect="1" noChangeArrowheads="1"/>
                      </p:cNvPicPr>
                      <p:nvPr/>
                    </p:nvPicPr>
                    <p:blipFill>
                      <a:blip r:embed="rId4"/>
                      <a:srcRect/>
                      <a:stretch>
                        <a:fillRect/>
                      </a:stretch>
                    </p:blipFill>
                    <p:spPr bwMode="auto">
                      <a:xfrm>
                        <a:off x="4439210" y="1612793"/>
                        <a:ext cx="3203575" cy="538162"/>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p:txBody>
          <a:bodyPr/>
          <a:lstStyle/>
          <a:p>
            <a:fld id="{22747A4D-3637-4EAE-9BF1-5D90578B46D7}" type="slidenum">
              <a:rPr lang="en-US" smtClean="0"/>
              <a:t>45</a:t>
            </a:fld>
            <a:endParaRPr lang="en-US"/>
          </a:p>
        </p:txBody>
      </p:sp>
    </p:spTree>
    <p:extLst>
      <p:ext uri="{BB962C8B-B14F-4D97-AF65-F5344CB8AC3E}">
        <p14:creationId xmlns:p14="http://schemas.microsoft.com/office/powerpoint/2010/main" val="1293724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CE02FD-E98B-4BA5-B52A-81350AB7C957}" type="slidenum">
              <a:rPr lang="en-US" altLang="en-US"/>
              <a:pPr eaLnBrk="1" hangingPunct="1"/>
              <a:t>46</a:t>
            </a:fld>
            <a:endParaRPr lang="en-US" altLang="en-US"/>
          </a:p>
        </p:txBody>
      </p:sp>
      <p:sp>
        <p:nvSpPr>
          <p:cNvPr id="3079" name="Rectangle 2"/>
          <p:cNvSpPr>
            <a:spLocks noGrp="1" noChangeArrowheads="1"/>
          </p:cNvSpPr>
          <p:nvPr>
            <p:ph type="title"/>
          </p:nvPr>
        </p:nvSpPr>
        <p:spPr/>
        <p:txBody>
          <a:bodyPr/>
          <a:lstStyle/>
          <a:p>
            <a:pPr eaLnBrk="1" hangingPunct="1"/>
            <a:r>
              <a:rPr lang="en-US" altLang="en-US" sz="4000" dirty="0"/>
              <a:t>Inverse Elasticity Rule</a:t>
            </a:r>
          </a:p>
        </p:txBody>
      </p:sp>
      <mc:AlternateContent xmlns:mc="http://schemas.openxmlformats.org/markup-compatibility/2006" xmlns:a14="http://schemas.microsoft.com/office/drawing/2010/main">
        <mc:Choice Requires="a14">
          <p:sp>
            <p:nvSpPr>
              <p:cNvPr id="3080" name="Rectangle 3"/>
              <p:cNvSpPr>
                <a:spLocks noGrp="1" noChangeArrowheads="1"/>
              </p:cNvSpPr>
              <p:nvPr>
                <p:ph type="body" idx="1"/>
              </p:nvPr>
            </p:nvSpPr>
            <p:spPr/>
            <p:txBody>
              <a:bodyPr/>
              <a:lstStyle/>
              <a:p>
                <a:pPr eaLnBrk="1" hangingPunct="1"/>
                <a:r>
                  <a:rPr lang="en-US" altLang="en-US" dirty="0"/>
                  <a:t>Profit Max (MR=MC)</a:t>
                </a:r>
              </a:p>
              <a:p>
                <a:pPr lvl="1" eaLnBrk="1" hangingPunct="1"/>
                <a:endParaRPr lang="en-US" altLang="en-US" dirty="0"/>
              </a:p>
              <a:p>
                <a:endParaRPr lang="en-US" altLang="en-US" dirty="0"/>
              </a:p>
              <a:p>
                <a:endParaRPr lang="en-US" altLang="en-US" dirty="0"/>
              </a:p>
              <a:p>
                <a:pPr marL="457200" lvl="1" indent="0" eaLnBrk="1" hangingPunct="1">
                  <a:buNone/>
                </a:pPr>
                <a:endParaRPr lang="en-US" altLang="en-US" b="0" i="1" dirty="0">
                  <a:latin typeface="Cambria Math" panose="02040503050406030204" pitchFamily="18" charset="0"/>
                </a:endParaRPr>
              </a:p>
              <a:p>
                <a:pPr marL="457200" lvl="1" indent="0" eaLnBrk="1" hangingPunct="1">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𝑝</m:t>
                      </m:r>
                      <m:r>
                        <a:rPr lang="en-US" altLang="en-US" b="0" i="1" smtClean="0">
                          <a:latin typeface="Cambria Math" panose="02040503050406030204" pitchFamily="18" charset="0"/>
                        </a:rPr>
                        <m:t>−</m:t>
                      </m:r>
                      <m:sSup>
                        <m:sSupPr>
                          <m:ctrlPr>
                            <a:rPr lang="en-US" altLang="en-US" i="1" smtClean="0">
                              <a:latin typeface="Cambria Math" panose="02040503050406030204" pitchFamily="18" charset="0"/>
                            </a:rPr>
                          </m:ctrlPr>
                        </m:sSupPr>
                        <m:e>
                          <m:r>
                            <a:rPr lang="en-US" altLang="en-US" b="0" i="1" smtClean="0">
                              <a:latin typeface="Cambria Math" panose="02040503050406030204" pitchFamily="18" charset="0"/>
                            </a:rPr>
                            <m:t>𝑐</m:t>
                          </m:r>
                        </m:e>
                        <m:sup>
                          <m:r>
                            <a:rPr lang="en-US" altLang="en-US" b="0" i="1" smtClean="0">
                              <a:latin typeface="Cambria Math" panose="02040503050406030204" pitchFamily="18" charset="0"/>
                            </a:rPr>
                            <m:t>′</m:t>
                          </m:r>
                        </m:sup>
                      </m:sSup>
                      <m:d>
                        <m:dPr>
                          <m:ctrlPr>
                            <a:rPr lang="en-US" altLang="en-US" i="1" smtClean="0">
                              <a:latin typeface="Cambria Math" panose="02040503050406030204" pitchFamily="18" charset="0"/>
                            </a:rPr>
                          </m:ctrlPr>
                        </m:dPr>
                        <m:e>
                          <m:r>
                            <a:rPr lang="en-US" altLang="en-US" b="0" i="1" smtClean="0">
                              <a:latin typeface="Cambria Math" panose="02040503050406030204" pitchFamily="18" charset="0"/>
                            </a:rPr>
                            <m:t>𝑞</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𝑞</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𝑝</m:t>
                          </m:r>
                        </m:e>
                        <m:sup>
                          <m:r>
                            <a:rPr lang="en-US" altLang="en-US" b="0" i="1" smtClean="0">
                              <a:latin typeface="Cambria Math" panose="02040503050406030204" pitchFamily="18" charset="0"/>
                            </a:rPr>
                            <m:t>′</m:t>
                          </m:r>
                        </m:sup>
                      </m:sSup>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𝑞</m:t>
                          </m:r>
                        </m:e>
                      </m:d>
                    </m:oMath>
                  </m:oMathPara>
                </a14:m>
                <a:endParaRPr lang="en-US" altLang="en-US" b="0" i="1" dirty="0"/>
              </a:p>
              <a:p>
                <a:pPr marL="457200" lvl="1" indent="0" eaLnBrk="1" hangingPunct="1">
                  <a:buNone/>
                </a:pPr>
                <a:endParaRPr lang="en-US" altLang="en-US" b="0" i="1" dirty="0"/>
              </a:p>
              <a:p>
                <a:pPr marL="457200" lvl="1" indent="0" eaLnBrk="1" hangingPunct="1">
                  <a:buNone/>
                </a:pPr>
                <a14:m>
                  <m:oMathPara xmlns:m="http://schemas.openxmlformats.org/officeDocument/2006/math">
                    <m:oMathParaPr>
                      <m:jc m:val="centerGroup"/>
                    </m:oMathParaPr>
                    <m:oMath xmlns:m="http://schemas.openxmlformats.org/officeDocument/2006/math">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𝑝</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r>
                            <a:rPr lang="en-US" altLang="en-US" b="0" i="1" smtClean="0">
                              <a:latin typeface="Cambria Math" panose="02040503050406030204" pitchFamily="18" charset="0"/>
                            </a:rPr>
                            <m:t>′(</m:t>
                          </m:r>
                          <m:r>
                            <a:rPr lang="en-US" altLang="en-US" b="0" i="1" smtClean="0">
                              <a:latin typeface="Cambria Math" panose="02040503050406030204" pitchFamily="18" charset="0"/>
                            </a:rPr>
                            <m:t>𝑞</m:t>
                          </m:r>
                          <m:r>
                            <a:rPr lang="en-US" altLang="en-US" b="0" i="1" smtClean="0">
                              <a:latin typeface="Cambria Math" panose="02040503050406030204" pitchFamily="18" charset="0"/>
                            </a:rPr>
                            <m:t>)</m:t>
                          </m:r>
                        </m:num>
                        <m:den>
                          <m:r>
                            <a:rPr lang="en-US" altLang="en-US" b="0" i="1" smtClean="0">
                              <a:latin typeface="Cambria Math" panose="02040503050406030204" pitchFamily="18" charset="0"/>
                            </a:rPr>
                            <m:t>𝑝</m:t>
                          </m:r>
                        </m:den>
                      </m:f>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𝑞</m:t>
                          </m:r>
                        </m:num>
                        <m:den>
                          <m:r>
                            <a:rPr lang="en-US" altLang="en-US" b="0" i="1" smtClean="0">
                              <a:latin typeface="Cambria Math" panose="02040503050406030204" pitchFamily="18" charset="0"/>
                            </a:rPr>
                            <m:t>𝑝</m:t>
                          </m:r>
                        </m:den>
                      </m:f>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𝑝</m:t>
                          </m:r>
                        </m:e>
                        <m:sup>
                          <m:r>
                            <a:rPr lang="en-US" altLang="en-US" b="0" i="1" smtClean="0">
                              <a:latin typeface="Cambria Math" panose="02040503050406030204" pitchFamily="18" charset="0"/>
                            </a:rPr>
                            <m:t>′</m:t>
                          </m:r>
                        </m:sup>
                      </m:sSup>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𝑞</m:t>
                          </m:r>
                        </m:e>
                      </m:d>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𝜖</m:t>
                          </m:r>
                        </m:den>
                      </m:f>
                    </m:oMath>
                  </m:oMathPara>
                </a14:m>
                <a:endParaRPr lang="en-US" altLang="en-US" b="0" i="1" dirty="0"/>
              </a:p>
              <a:p>
                <a:pPr marL="457200" lvl="1" indent="0" eaLnBrk="1" hangingPunct="1">
                  <a:buNone/>
                </a:pPr>
                <a:endParaRPr lang="en-US" altLang="en-US" b="0" i="1" dirty="0"/>
              </a:p>
              <a:p>
                <a:pPr marL="457200" lvl="1" indent="0" eaLnBrk="1" hangingPunct="1">
                  <a:buNone/>
                </a:pPr>
                <a:endParaRPr lang="en-US" altLang="en-US" b="0" i="1" dirty="0"/>
              </a:p>
              <a:p>
                <a:pPr marL="457200" lvl="1" indent="0" eaLnBrk="1" hangingPunct="1">
                  <a:buNone/>
                </a:pPr>
                <a:endParaRPr lang="en-US" altLang="en-US" i="1" dirty="0"/>
              </a:p>
              <a:p>
                <a:pPr lvl="1" eaLnBrk="1" hangingPunct="1"/>
                <a:endParaRPr lang="en-US" altLang="en-US" dirty="0"/>
              </a:p>
              <a:p>
                <a:pPr lvl="1" eaLnBrk="1" hangingPunct="1"/>
                <a:endParaRPr lang="en-US" altLang="en-US" dirty="0"/>
              </a:p>
              <a:p>
                <a:pPr eaLnBrk="1" hangingPunct="1"/>
                <a:endParaRPr lang="en-US" altLang="en-US" dirty="0"/>
              </a:p>
            </p:txBody>
          </p:sp>
        </mc:Choice>
        <mc:Fallback xmlns="">
          <p:sp>
            <p:nvSpPr>
              <p:cNvPr id="3080" name="Rectangle 3"/>
              <p:cNvSpPr>
                <a:spLocks noGrp="1" noRot="1" noChangeAspect="1" noMove="1" noResize="1" noEditPoints="1" noAdjustHandles="1" noChangeArrowheads="1" noChangeShapeType="1" noTextEdit="1"/>
              </p:cNvSpPr>
              <p:nvPr>
                <p:ph type="body" idx="1"/>
              </p:nvPr>
            </p:nvSpPr>
            <p:spPr>
              <a:blipFill>
                <a:blip r:embed="rId4"/>
                <a:stretch>
                  <a:fillRect l="-1043" t="-2241"/>
                </a:stretch>
              </a:blipFill>
            </p:spPr>
            <p:txBody>
              <a:bodyPr/>
              <a:lstStyle/>
              <a:p>
                <a:r>
                  <a:rPr lang="en-US">
                    <a:noFill/>
                  </a:rPr>
                  <a:t> </a:t>
                </a:r>
              </a:p>
            </p:txBody>
          </p:sp>
        </mc:Fallback>
      </mc:AlternateContent>
      <p:sp>
        <p:nvSpPr>
          <p:cNvPr id="3081"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2" name="Rectangle 7"/>
          <p:cNvSpPr>
            <a:spLocks noChangeArrowheads="1"/>
          </p:cNvSpPr>
          <p:nvPr/>
        </p:nvSpPr>
        <p:spPr bwMode="auto">
          <a:xfrm>
            <a:off x="1524001"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 name="Group 2"/>
          <p:cNvGrpSpPr/>
          <p:nvPr/>
        </p:nvGrpSpPr>
        <p:grpSpPr>
          <a:xfrm>
            <a:off x="3199186" y="1825625"/>
            <a:ext cx="4549003" cy="1923106"/>
            <a:chOff x="5411644" y="665038"/>
            <a:chExt cx="4549003" cy="1923106"/>
          </a:xfrm>
        </p:grpSpPr>
        <p:graphicFrame>
          <p:nvGraphicFramePr>
            <p:cNvPr id="11" name="Object 6"/>
            <p:cNvGraphicFramePr>
              <a:graphicFrameLocks noChangeAspect="1"/>
            </p:cNvGraphicFramePr>
            <p:nvPr>
              <p:extLst>
                <p:ext uri="{D42A27DB-BD31-4B8C-83A1-F6EECF244321}">
                  <p14:modId xmlns:p14="http://schemas.microsoft.com/office/powerpoint/2010/main" val="1375111038"/>
                </p:ext>
              </p:extLst>
            </p:nvPr>
          </p:nvGraphicFramePr>
          <p:xfrm>
            <a:off x="5411644" y="1480069"/>
            <a:ext cx="4438650" cy="1108075"/>
          </p:xfrm>
          <a:graphic>
            <a:graphicData uri="http://schemas.openxmlformats.org/presentationml/2006/ole">
              <mc:AlternateContent xmlns:mc="http://schemas.openxmlformats.org/markup-compatibility/2006">
                <mc:Choice xmlns:v="urn:schemas-microsoft-com:vml" Requires="v">
                  <p:oleObj spid="_x0000_s5122" name="Equation" r:id="rId5" imgW="1676160" imgH="419040" progId="Equation.3">
                    <p:embed/>
                  </p:oleObj>
                </mc:Choice>
                <mc:Fallback>
                  <p:oleObj name="Equation" r:id="rId5" imgW="1676160" imgH="419040" progId="Equation.3">
                    <p:embed/>
                    <p:pic>
                      <p:nvPicPr>
                        <p:cNvPr id="11" name="Object 6"/>
                        <p:cNvPicPr>
                          <a:picLocks noChangeAspect="1" noChangeArrowheads="1"/>
                        </p:cNvPicPr>
                        <p:nvPr/>
                      </p:nvPicPr>
                      <p:blipFill>
                        <a:blip r:embed="rId6"/>
                        <a:srcRect/>
                        <a:stretch>
                          <a:fillRect/>
                        </a:stretch>
                      </p:blipFill>
                      <p:spPr bwMode="auto">
                        <a:xfrm>
                          <a:off x="5411644" y="1480069"/>
                          <a:ext cx="4438650"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Left Brace 9"/>
            <p:cNvSpPr/>
            <p:nvPr/>
          </p:nvSpPr>
          <p:spPr>
            <a:xfrm rot="5400000">
              <a:off x="7752902" y="684483"/>
              <a:ext cx="398761" cy="153320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TextBox 11"/>
            <p:cNvSpPr txBox="1"/>
            <p:nvPr/>
          </p:nvSpPr>
          <p:spPr>
            <a:xfrm>
              <a:off x="6476842" y="665038"/>
              <a:ext cx="2970110" cy="369332"/>
            </a:xfrm>
            <a:prstGeom prst="rect">
              <a:avLst/>
            </a:prstGeom>
            <a:noFill/>
          </p:spPr>
          <p:txBody>
            <a:bodyPr wrap="square" rtlCol="0">
              <a:spAutoFit/>
            </a:bodyPr>
            <a:lstStyle/>
            <a:p>
              <a:pPr algn="ctr"/>
              <a:r>
                <a:rPr lang="en-US" dirty="0"/>
                <a:t>MR</a:t>
              </a:r>
            </a:p>
          </p:txBody>
        </p:sp>
        <p:sp>
          <p:nvSpPr>
            <p:cNvPr id="13" name="Left Brace 12"/>
            <p:cNvSpPr/>
            <p:nvPr/>
          </p:nvSpPr>
          <p:spPr>
            <a:xfrm rot="5400000">
              <a:off x="9162482" y="1182624"/>
              <a:ext cx="451424" cy="611641"/>
            </a:xfrm>
            <a:prstGeom prst="leftBrace">
              <a:avLst>
                <a:gd name="adj1" fmla="val 8333"/>
                <a:gd name="adj2" fmla="val 51163"/>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TextBox 13"/>
            <p:cNvSpPr txBox="1"/>
            <p:nvPr/>
          </p:nvSpPr>
          <p:spPr>
            <a:xfrm>
              <a:off x="8815741" y="676773"/>
              <a:ext cx="1144906" cy="369332"/>
            </a:xfrm>
            <a:prstGeom prst="rect">
              <a:avLst/>
            </a:prstGeom>
            <a:noFill/>
          </p:spPr>
          <p:txBody>
            <a:bodyPr wrap="square" rtlCol="0">
              <a:spAutoFit/>
            </a:bodyPr>
            <a:lstStyle/>
            <a:p>
              <a:pPr algn="ctr"/>
              <a:r>
                <a:rPr lang="en-US" dirty="0"/>
                <a:t>MC</a:t>
              </a:r>
            </a:p>
          </p:txBody>
        </p:sp>
      </p:grpSp>
    </p:spTree>
    <p:extLst>
      <p:ext uri="{BB962C8B-B14F-4D97-AF65-F5344CB8AC3E}">
        <p14:creationId xmlns:p14="http://schemas.microsoft.com/office/powerpoint/2010/main" val="1355259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CE02FD-E98B-4BA5-B52A-81350AB7C957}" type="slidenum">
              <a:rPr lang="en-US" altLang="en-US"/>
              <a:pPr eaLnBrk="1" hangingPunct="1"/>
              <a:t>47</a:t>
            </a:fld>
            <a:endParaRPr lang="en-US" altLang="en-US"/>
          </a:p>
        </p:txBody>
      </p:sp>
      <p:sp>
        <p:nvSpPr>
          <p:cNvPr id="3079" name="Rectangle 2"/>
          <p:cNvSpPr>
            <a:spLocks noGrp="1" noChangeArrowheads="1"/>
          </p:cNvSpPr>
          <p:nvPr>
            <p:ph type="title"/>
          </p:nvPr>
        </p:nvSpPr>
        <p:spPr/>
        <p:txBody>
          <a:bodyPr/>
          <a:lstStyle/>
          <a:p>
            <a:pPr eaLnBrk="1" hangingPunct="1"/>
            <a:r>
              <a:rPr lang="en-US" altLang="en-US" sz="4000" dirty="0"/>
              <a:t>Inverse Elasticity Rule</a:t>
            </a:r>
          </a:p>
        </p:txBody>
      </p:sp>
      <p:sp>
        <p:nvSpPr>
          <p:cNvPr id="3080" name="Rectangle 3"/>
          <p:cNvSpPr>
            <a:spLocks noGrp="1" noChangeArrowheads="1"/>
          </p:cNvSpPr>
          <p:nvPr>
            <p:ph type="body" idx="1"/>
          </p:nvPr>
        </p:nvSpPr>
        <p:spPr/>
        <p:txBody>
          <a:bodyPr/>
          <a:lstStyle/>
          <a:p>
            <a:pPr eaLnBrk="1" hangingPunct="1"/>
            <a:r>
              <a:rPr lang="en-US" altLang="en-US" dirty="0">
                <a:latin typeface="+mj-lt"/>
              </a:rPr>
              <a:t>Profit Max (MR=MC)</a:t>
            </a:r>
          </a:p>
          <a:p>
            <a:pPr lvl="1" eaLnBrk="1" hangingPunct="1"/>
            <a:endParaRPr lang="en-US" altLang="en-US" dirty="0">
              <a:latin typeface="+mj-lt"/>
            </a:endParaRPr>
          </a:p>
          <a:p>
            <a:r>
              <a:rPr lang="en-US" altLang="en-US" dirty="0">
                <a:latin typeface="+mj-lt"/>
              </a:rPr>
              <a:t>Price-cost margin (Lerner index) = 1 over elasticity</a:t>
            </a:r>
          </a:p>
          <a:p>
            <a:endParaRPr lang="en-US" altLang="en-US" dirty="0">
              <a:latin typeface="+mj-lt"/>
            </a:endParaRPr>
          </a:p>
          <a:p>
            <a:endParaRPr lang="en-US" altLang="en-US" dirty="0">
              <a:latin typeface="+mj-lt"/>
            </a:endParaRPr>
          </a:p>
          <a:p>
            <a:endParaRPr lang="en-US" altLang="en-US" dirty="0">
              <a:latin typeface="+mj-lt"/>
            </a:endParaRPr>
          </a:p>
          <a:p>
            <a:r>
              <a:rPr lang="en-US" altLang="en-US" dirty="0">
                <a:latin typeface="+mj-lt"/>
              </a:rPr>
              <a:t>Price minus marginal costs divided by price is referred to as </a:t>
            </a:r>
            <a:r>
              <a:rPr lang="en-US" altLang="en-US" i="1" dirty="0">
                <a:latin typeface="+mj-lt"/>
              </a:rPr>
              <a:t>gross margin</a:t>
            </a:r>
            <a:r>
              <a:rPr lang="en-US" altLang="en-US" dirty="0">
                <a:latin typeface="+mj-lt"/>
              </a:rPr>
              <a:t>. </a:t>
            </a:r>
          </a:p>
          <a:p>
            <a:pPr lvl="1" eaLnBrk="1" hangingPunct="1"/>
            <a:endParaRPr lang="en-US" altLang="en-US" dirty="0"/>
          </a:p>
          <a:p>
            <a:pPr lvl="1" eaLnBrk="1" hangingPunct="1"/>
            <a:endParaRPr lang="en-US" altLang="en-US" dirty="0"/>
          </a:p>
          <a:p>
            <a:pPr eaLnBrk="1" hangingPunct="1"/>
            <a:endParaRPr lang="en-US" altLang="en-US" dirty="0"/>
          </a:p>
        </p:txBody>
      </p:sp>
      <p:sp>
        <p:nvSpPr>
          <p:cNvPr id="3081"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3074" name="Object 4"/>
          <p:cNvGraphicFramePr>
            <a:graphicFrameLocks noChangeAspect="1"/>
          </p:cNvGraphicFramePr>
          <p:nvPr/>
        </p:nvGraphicFramePr>
        <p:xfrm>
          <a:off x="3440113" y="3333750"/>
          <a:ext cx="3379787" cy="1036638"/>
        </p:xfrm>
        <a:graphic>
          <a:graphicData uri="http://schemas.openxmlformats.org/presentationml/2006/ole">
            <mc:AlternateContent xmlns:mc="http://schemas.openxmlformats.org/markup-compatibility/2006">
              <mc:Choice xmlns:v="urn:schemas-microsoft-com:vml" Requires="v">
                <p:oleObj spid="_x0000_s6146" name="Equation" r:id="rId4" imgW="1371600" imgH="419040" progId="Equation.3">
                  <p:embed/>
                </p:oleObj>
              </mc:Choice>
              <mc:Fallback>
                <p:oleObj name="Equation" r:id="rId4" imgW="1371600" imgH="419040" progId="Equation.3">
                  <p:embed/>
                  <p:pic>
                    <p:nvPicPr>
                      <p:cNvPr id="3074" name="Object 4"/>
                      <p:cNvPicPr>
                        <a:picLocks noChangeAspect="1" noChangeArrowheads="1"/>
                      </p:cNvPicPr>
                      <p:nvPr/>
                    </p:nvPicPr>
                    <p:blipFill>
                      <a:blip r:embed="rId5"/>
                      <a:srcRect/>
                      <a:stretch>
                        <a:fillRect/>
                      </a:stretch>
                    </p:blipFill>
                    <p:spPr bwMode="auto">
                      <a:xfrm>
                        <a:off x="3440113" y="3333750"/>
                        <a:ext cx="3379787"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Rectangle 7"/>
          <p:cNvSpPr>
            <a:spLocks noChangeArrowheads="1"/>
          </p:cNvSpPr>
          <p:nvPr/>
        </p:nvSpPr>
        <p:spPr bwMode="auto">
          <a:xfrm>
            <a:off x="1524001"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11" name="Object 6"/>
          <p:cNvGraphicFramePr>
            <a:graphicFrameLocks noChangeAspect="1"/>
          </p:cNvGraphicFramePr>
          <p:nvPr/>
        </p:nvGraphicFramePr>
        <p:xfrm>
          <a:off x="5411644" y="1480069"/>
          <a:ext cx="4438650" cy="1108075"/>
        </p:xfrm>
        <a:graphic>
          <a:graphicData uri="http://schemas.openxmlformats.org/presentationml/2006/ole">
            <mc:AlternateContent xmlns:mc="http://schemas.openxmlformats.org/markup-compatibility/2006">
              <mc:Choice xmlns:v="urn:schemas-microsoft-com:vml" Requires="v">
                <p:oleObj spid="_x0000_s6147" name="Equation" r:id="rId6" imgW="1676160" imgH="419040" progId="Equation.3">
                  <p:embed/>
                </p:oleObj>
              </mc:Choice>
              <mc:Fallback>
                <p:oleObj name="Equation" r:id="rId6" imgW="1676160" imgH="419040" progId="Equation.3">
                  <p:embed/>
                  <p:pic>
                    <p:nvPicPr>
                      <p:cNvPr id="11" name="Object 6"/>
                      <p:cNvPicPr>
                        <a:picLocks noChangeAspect="1" noChangeArrowheads="1"/>
                      </p:cNvPicPr>
                      <p:nvPr/>
                    </p:nvPicPr>
                    <p:blipFill>
                      <a:blip r:embed="rId7"/>
                      <a:srcRect/>
                      <a:stretch>
                        <a:fillRect/>
                      </a:stretch>
                    </p:blipFill>
                    <p:spPr bwMode="auto">
                      <a:xfrm>
                        <a:off x="5411644" y="1480069"/>
                        <a:ext cx="4438650"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Left Brace 9"/>
          <p:cNvSpPr/>
          <p:nvPr/>
        </p:nvSpPr>
        <p:spPr>
          <a:xfrm rot="5400000">
            <a:off x="7752902" y="684483"/>
            <a:ext cx="398761" cy="153320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TextBox 11"/>
          <p:cNvSpPr txBox="1"/>
          <p:nvPr/>
        </p:nvSpPr>
        <p:spPr>
          <a:xfrm>
            <a:off x="6476842" y="665038"/>
            <a:ext cx="2970110" cy="369332"/>
          </a:xfrm>
          <a:prstGeom prst="rect">
            <a:avLst/>
          </a:prstGeom>
          <a:noFill/>
        </p:spPr>
        <p:txBody>
          <a:bodyPr wrap="square" rtlCol="0">
            <a:spAutoFit/>
          </a:bodyPr>
          <a:lstStyle/>
          <a:p>
            <a:pPr algn="ctr"/>
            <a:r>
              <a:rPr lang="en-US" dirty="0"/>
              <a:t>MR</a:t>
            </a:r>
          </a:p>
        </p:txBody>
      </p:sp>
      <p:sp>
        <p:nvSpPr>
          <p:cNvPr id="13" name="Left Brace 12"/>
          <p:cNvSpPr/>
          <p:nvPr/>
        </p:nvSpPr>
        <p:spPr>
          <a:xfrm rot="5400000">
            <a:off x="9162482" y="1182624"/>
            <a:ext cx="451424" cy="611641"/>
          </a:xfrm>
          <a:prstGeom prst="leftBrace">
            <a:avLst>
              <a:gd name="adj1" fmla="val 8333"/>
              <a:gd name="adj2" fmla="val 51163"/>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TextBox 13"/>
          <p:cNvSpPr txBox="1"/>
          <p:nvPr/>
        </p:nvSpPr>
        <p:spPr>
          <a:xfrm>
            <a:off x="8815741" y="676773"/>
            <a:ext cx="1144906" cy="369332"/>
          </a:xfrm>
          <a:prstGeom prst="rect">
            <a:avLst/>
          </a:prstGeom>
          <a:noFill/>
        </p:spPr>
        <p:txBody>
          <a:bodyPr wrap="square" rtlCol="0">
            <a:spAutoFit/>
          </a:bodyPr>
          <a:lstStyle/>
          <a:p>
            <a:pPr algn="ctr"/>
            <a:r>
              <a:rPr lang="en-US" dirty="0"/>
              <a:t>MC</a:t>
            </a:r>
          </a:p>
        </p:txBody>
      </p:sp>
    </p:spTree>
    <p:extLst>
      <p:ext uri="{BB962C8B-B14F-4D97-AF65-F5344CB8AC3E}">
        <p14:creationId xmlns:p14="http://schemas.microsoft.com/office/powerpoint/2010/main" val="3101747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CE02FD-E98B-4BA5-B52A-81350AB7C957}" type="slidenum">
              <a:rPr lang="en-US" altLang="en-US"/>
              <a:pPr eaLnBrk="1" hangingPunct="1"/>
              <a:t>48</a:t>
            </a:fld>
            <a:endParaRPr lang="en-US" altLang="en-US"/>
          </a:p>
        </p:txBody>
      </p:sp>
      <p:sp>
        <p:nvSpPr>
          <p:cNvPr id="3079" name="Rectangle 2"/>
          <p:cNvSpPr>
            <a:spLocks noGrp="1" noChangeArrowheads="1"/>
          </p:cNvSpPr>
          <p:nvPr>
            <p:ph type="title"/>
          </p:nvPr>
        </p:nvSpPr>
        <p:spPr/>
        <p:txBody>
          <a:bodyPr/>
          <a:lstStyle/>
          <a:p>
            <a:pPr eaLnBrk="1" hangingPunct="1"/>
            <a:r>
              <a:rPr lang="en-US" altLang="en-US" sz="4000" dirty="0"/>
              <a:t>Inverse Elasticity Rule</a:t>
            </a:r>
          </a:p>
        </p:txBody>
      </p:sp>
      <p:sp>
        <p:nvSpPr>
          <p:cNvPr id="3080" name="Rectangle 3"/>
          <p:cNvSpPr>
            <a:spLocks noGrp="1" noChangeArrowheads="1"/>
          </p:cNvSpPr>
          <p:nvPr>
            <p:ph type="body" idx="1"/>
          </p:nvPr>
        </p:nvSpPr>
        <p:spPr>
          <a:xfrm>
            <a:off x="714447" y="1702423"/>
            <a:ext cx="10515600" cy="4351338"/>
          </a:xfrm>
        </p:spPr>
        <p:txBody>
          <a:bodyPr>
            <a:normAutofit fontScale="92500" lnSpcReduction="10000"/>
          </a:bodyPr>
          <a:lstStyle/>
          <a:p>
            <a:pPr marL="0" indent="0">
              <a:buNone/>
            </a:pPr>
            <a:endParaRPr lang="en-US" altLang="en-US" dirty="0"/>
          </a:p>
          <a:p>
            <a:pPr marL="0" indent="0">
              <a:buNone/>
            </a:pPr>
            <a:endParaRPr lang="en-US" altLang="en-US" dirty="0"/>
          </a:p>
          <a:p>
            <a:r>
              <a:rPr lang="en-US" altLang="en-US" dirty="0">
                <a:latin typeface="+mj-lt"/>
              </a:rPr>
              <a:t>Suppose MC=0. Then quantity is chosen so that elasticity is 1.</a:t>
            </a:r>
          </a:p>
          <a:p>
            <a:endParaRPr lang="en-US" altLang="en-US" i="1" dirty="0">
              <a:latin typeface="+mj-lt"/>
            </a:endParaRPr>
          </a:p>
          <a:p>
            <a:endParaRPr lang="en-US" altLang="en-US" i="1" dirty="0">
              <a:latin typeface="+mj-lt"/>
            </a:endParaRPr>
          </a:p>
          <a:p>
            <a:endParaRPr lang="en-US" altLang="en-US" i="1" dirty="0">
              <a:latin typeface="+mj-lt"/>
            </a:endParaRPr>
          </a:p>
          <a:p>
            <a:r>
              <a:rPr lang="en-US" altLang="en-US" dirty="0">
                <a:latin typeface="+mj-lt"/>
              </a:rPr>
              <a:t>Intuition: if marginal costs are zero, then optimize for revenue. Total revenue grows until elasticity = 1. </a:t>
            </a:r>
          </a:p>
          <a:p>
            <a:endParaRPr lang="en-US" altLang="en-US" dirty="0">
              <a:latin typeface="+mj-lt"/>
            </a:endParaRPr>
          </a:p>
          <a:p>
            <a:r>
              <a:rPr lang="en-US" altLang="en-US" dirty="0">
                <a:latin typeface="+mj-lt"/>
              </a:rPr>
              <a:t>If MC&gt;0, one will “stop” before reaching elasticity = 1.  </a:t>
            </a:r>
          </a:p>
          <a:p>
            <a:pPr lvl="1" eaLnBrk="1" hangingPunct="1"/>
            <a:endParaRPr lang="en-US" altLang="en-US" dirty="0"/>
          </a:p>
          <a:p>
            <a:pPr lvl="1" eaLnBrk="1" hangingPunct="1"/>
            <a:endParaRPr lang="en-US" altLang="en-US" dirty="0"/>
          </a:p>
          <a:p>
            <a:pPr lvl="1" eaLnBrk="1" hangingPunct="1"/>
            <a:endParaRPr lang="en-US" altLang="en-US" dirty="0"/>
          </a:p>
          <a:p>
            <a:pPr eaLnBrk="1" hangingPunct="1"/>
            <a:endParaRPr lang="en-US" altLang="en-US" dirty="0"/>
          </a:p>
        </p:txBody>
      </p:sp>
      <p:sp>
        <p:nvSpPr>
          <p:cNvPr id="3081"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3074" name="Object 4"/>
          <p:cNvGraphicFramePr>
            <a:graphicFrameLocks noChangeAspect="1"/>
          </p:cNvGraphicFramePr>
          <p:nvPr>
            <p:extLst>
              <p:ext uri="{D42A27DB-BD31-4B8C-83A1-F6EECF244321}">
                <p14:modId xmlns:p14="http://schemas.microsoft.com/office/powerpoint/2010/main" val="311409224"/>
              </p:ext>
            </p:extLst>
          </p:nvPr>
        </p:nvGraphicFramePr>
        <p:xfrm>
          <a:off x="4282353" y="1604870"/>
          <a:ext cx="3379787" cy="1036638"/>
        </p:xfrm>
        <a:graphic>
          <a:graphicData uri="http://schemas.openxmlformats.org/presentationml/2006/ole">
            <mc:AlternateContent xmlns:mc="http://schemas.openxmlformats.org/markup-compatibility/2006">
              <mc:Choice xmlns:v="urn:schemas-microsoft-com:vml" Requires="v">
                <p:oleObj spid="_x0000_s7170" name="Equation" r:id="rId4" imgW="1371600" imgH="419040" progId="Equation.3">
                  <p:embed/>
                </p:oleObj>
              </mc:Choice>
              <mc:Fallback>
                <p:oleObj name="Equation" r:id="rId4" imgW="1371600" imgH="419040" progId="Equation.3">
                  <p:embed/>
                  <p:pic>
                    <p:nvPicPr>
                      <p:cNvPr id="3074" name="Object 4"/>
                      <p:cNvPicPr>
                        <a:picLocks noChangeAspect="1" noChangeArrowheads="1"/>
                      </p:cNvPicPr>
                      <p:nvPr/>
                    </p:nvPicPr>
                    <p:blipFill>
                      <a:blip r:embed="rId5"/>
                      <a:srcRect/>
                      <a:stretch>
                        <a:fillRect/>
                      </a:stretch>
                    </p:blipFill>
                    <p:spPr bwMode="auto">
                      <a:xfrm>
                        <a:off x="4282353" y="1604870"/>
                        <a:ext cx="3379787"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Rectangle 7"/>
          <p:cNvSpPr>
            <a:spLocks noChangeArrowheads="1"/>
          </p:cNvSpPr>
          <p:nvPr/>
        </p:nvSpPr>
        <p:spPr bwMode="auto">
          <a:xfrm>
            <a:off x="1524001"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15" name="Object 4"/>
          <p:cNvGraphicFramePr>
            <a:graphicFrameLocks noChangeAspect="1"/>
          </p:cNvGraphicFramePr>
          <p:nvPr>
            <p:extLst>
              <p:ext uri="{D42A27DB-BD31-4B8C-83A1-F6EECF244321}">
                <p14:modId xmlns:p14="http://schemas.microsoft.com/office/powerpoint/2010/main" val="1770615148"/>
              </p:ext>
            </p:extLst>
          </p:nvPr>
        </p:nvGraphicFramePr>
        <p:xfrm>
          <a:off x="4610964" y="3115896"/>
          <a:ext cx="2722563" cy="1036638"/>
        </p:xfrm>
        <a:graphic>
          <a:graphicData uri="http://schemas.openxmlformats.org/presentationml/2006/ole">
            <mc:AlternateContent xmlns:mc="http://schemas.openxmlformats.org/markup-compatibility/2006">
              <mc:Choice xmlns:v="urn:schemas-microsoft-com:vml" Requires="v">
                <p:oleObj spid="_x0000_s7171" name="Equation" r:id="rId6" imgW="1104840" imgH="419040" progId="Equation.3">
                  <p:embed/>
                </p:oleObj>
              </mc:Choice>
              <mc:Fallback>
                <p:oleObj name="Equation" r:id="rId6" imgW="1104840" imgH="419040" progId="Equation.3">
                  <p:embed/>
                  <p:pic>
                    <p:nvPicPr>
                      <p:cNvPr id="15" name="Object 4"/>
                      <p:cNvPicPr>
                        <a:picLocks noChangeAspect="1" noChangeArrowheads="1"/>
                      </p:cNvPicPr>
                      <p:nvPr/>
                    </p:nvPicPr>
                    <p:blipFill>
                      <a:blip r:embed="rId7"/>
                      <a:srcRect/>
                      <a:stretch>
                        <a:fillRect/>
                      </a:stretch>
                    </p:blipFill>
                    <p:spPr bwMode="auto">
                      <a:xfrm>
                        <a:off x="4610964" y="3115896"/>
                        <a:ext cx="2722563"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0739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E93-C6D0-44BA-88E1-122FABF3088B}"/>
              </a:ext>
            </a:extLst>
          </p:cNvPr>
          <p:cNvSpPr>
            <a:spLocks noGrp="1"/>
          </p:cNvSpPr>
          <p:nvPr>
            <p:ph type="title"/>
          </p:nvPr>
        </p:nvSpPr>
        <p:spPr/>
        <p:txBody>
          <a:bodyPr>
            <a:normAutofit/>
          </a:bodyPr>
          <a:lstStyle/>
          <a:p>
            <a:r>
              <a:rPr lang="en-US" sz="3200" dirty="0">
                <a:solidFill>
                  <a:schemeClr val="bg1"/>
                </a:solidFill>
              </a:rPr>
              <a:t>Monopolies and lack of competition</a:t>
            </a:r>
          </a:p>
        </p:txBody>
      </p:sp>
      <p:sp>
        <p:nvSpPr>
          <p:cNvPr id="3" name="Content Placeholder 2">
            <a:extLst>
              <a:ext uri="{FF2B5EF4-FFF2-40B4-BE49-F238E27FC236}">
                <a16:creationId xmlns:a16="http://schemas.microsoft.com/office/drawing/2014/main" id="{10D79D65-9E5E-4C41-9F71-D450871AE407}"/>
              </a:ext>
            </a:extLst>
          </p:cNvPr>
          <p:cNvSpPr>
            <a:spLocks noGrp="1"/>
          </p:cNvSpPr>
          <p:nvPr>
            <p:ph idx="1"/>
          </p:nvPr>
        </p:nvSpPr>
        <p:spPr>
          <a:xfrm>
            <a:off x="838200" y="1825625"/>
            <a:ext cx="3416710" cy="4538304"/>
          </a:xfrm>
        </p:spPr>
        <p:txBody>
          <a:bodyPr>
            <a:normAutofit/>
          </a:bodyPr>
          <a:lstStyle/>
          <a:p>
            <a:pPr marL="0" indent="0">
              <a:buNone/>
            </a:pPr>
            <a:r>
              <a:rPr lang="en-US" sz="2000" dirty="0">
                <a:solidFill>
                  <a:schemeClr val="bg1"/>
                </a:solidFill>
                <a:latin typeface="+mj-lt"/>
              </a:rPr>
              <a:t>At this price of </a:t>
            </a:r>
            <a:r>
              <a:rPr lang="en-US" sz="2000" i="1" dirty="0">
                <a:solidFill>
                  <a:schemeClr val="bg1"/>
                </a:solidFill>
                <a:latin typeface="+mj-lt"/>
              </a:rPr>
              <a:t>P</a:t>
            </a:r>
            <a:r>
              <a:rPr lang="en-US" sz="2000" i="1" baseline="-25000" dirty="0">
                <a:solidFill>
                  <a:schemeClr val="bg1"/>
                </a:solidFill>
                <a:latin typeface="+mj-lt"/>
              </a:rPr>
              <a:t>h </a:t>
            </a:r>
            <a:r>
              <a:rPr lang="en-US" sz="2000" dirty="0">
                <a:solidFill>
                  <a:schemeClr val="bg1"/>
                </a:solidFill>
                <a:latin typeface="+mj-lt"/>
              </a:rPr>
              <a:t>the PS (e.g., profits) is pretty big and some consumers benefit.</a:t>
            </a:r>
          </a:p>
          <a:p>
            <a:pPr marL="0" indent="0">
              <a:buNone/>
            </a:pPr>
            <a:endParaRPr lang="en-US" sz="2000" i="1" dirty="0">
              <a:solidFill>
                <a:schemeClr val="bg1"/>
              </a:solidFill>
              <a:latin typeface="+mj-lt"/>
            </a:endParaRPr>
          </a:p>
          <a:p>
            <a:pPr marL="0" indent="0">
              <a:buNone/>
            </a:pPr>
            <a:r>
              <a:rPr lang="en-US" sz="2000" dirty="0">
                <a:solidFill>
                  <a:schemeClr val="bg1"/>
                </a:solidFill>
                <a:latin typeface="+mj-lt"/>
              </a:rPr>
              <a:t>However society would be made much better off at </a:t>
            </a:r>
            <a:r>
              <a:rPr lang="en-US" sz="2000" i="1" dirty="0">
                <a:solidFill>
                  <a:schemeClr val="bg1"/>
                </a:solidFill>
                <a:latin typeface="+mj-lt"/>
              </a:rPr>
              <a:t>Q* </a:t>
            </a:r>
            <a:r>
              <a:rPr lang="en-US" sz="2000" dirty="0">
                <a:solidFill>
                  <a:schemeClr val="bg1"/>
                </a:solidFill>
                <a:latin typeface="+mj-lt"/>
              </a:rPr>
              <a:t>relative to </a:t>
            </a:r>
            <a:r>
              <a:rPr lang="en-US" sz="2000" i="1" dirty="0" err="1">
                <a:solidFill>
                  <a:schemeClr val="bg1"/>
                </a:solidFill>
                <a:latin typeface="+mj-lt"/>
              </a:rPr>
              <a:t>Q</a:t>
            </a:r>
            <a:r>
              <a:rPr lang="en-US" sz="2000" i="1" baseline="-25000" dirty="0" err="1">
                <a:solidFill>
                  <a:schemeClr val="bg1"/>
                </a:solidFill>
                <a:latin typeface="+mj-lt"/>
              </a:rPr>
              <a:t>h</a:t>
            </a:r>
            <a:r>
              <a:rPr lang="en-US" sz="2000" dirty="0">
                <a:solidFill>
                  <a:schemeClr val="bg1"/>
                </a:solidFill>
                <a:latin typeface="+mj-lt"/>
              </a:rPr>
              <a:t> because the MB from society is bigger than the cost to produce it creating </a:t>
            </a:r>
            <a:r>
              <a:rPr lang="en-US" sz="2000" i="1" dirty="0">
                <a:solidFill>
                  <a:schemeClr val="bg1"/>
                </a:solidFill>
                <a:latin typeface="+mj-lt"/>
              </a:rPr>
              <a:t>DWL</a:t>
            </a:r>
            <a:r>
              <a:rPr lang="en-US" sz="2000" dirty="0">
                <a:solidFill>
                  <a:schemeClr val="bg1"/>
                </a:solidFill>
                <a:latin typeface="+mj-lt"/>
              </a:rPr>
              <a:t> in the monopoly equilibrium.  </a:t>
            </a:r>
            <a:endParaRPr lang="en-US" sz="2000" i="1" dirty="0">
              <a:solidFill>
                <a:schemeClr val="bg1"/>
              </a:solidFill>
              <a:latin typeface="+mj-lt"/>
            </a:endParaRPr>
          </a:p>
          <a:p>
            <a:pPr marL="0" indent="0">
              <a:buNone/>
            </a:pPr>
            <a:endParaRPr lang="en-US" sz="2000" i="1" dirty="0">
              <a:solidFill>
                <a:schemeClr val="bg1"/>
              </a:solidFill>
              <a:latin typeface="+mj-lt"/>
            </a:endParaRPr>
          </a:p>
        </p:txBody>
      </p:sp>
      <p:pic>
        <p:nvPicPr>
          <p:cNvPr id="9" name="Picture 8">
            <a:extLst>
              <a:ext uri="{FF2B5EF4-FFF2-40B4-BE49-F238E27FC236}">
                <a16:creationId xmlns:a16="http://schemas.microsoft.com/office/drawing/2014/main" id="{5D0E6FCE-86DD-4C19-8249-5DC3E38B5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405" y="1690688"/>
            <a:ext cx="7355798" cy="4068843"/>
          </a:xfrm>
          <a:prstGeom prst="rect">
            <a:avLst/>
          </a:prstGeom>
        </p:spPr>
      </p:pic>
    </p:spTree>
    <p:extLst>
      <p:ext uri="{BB962C8B-B14F-4D97-AF65-F5344CB8AC3E}">
        <p14:creationId xmlns:p14="http://schemas.microsoft.com/office/powerpoint/2010/main" val="258012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21716" y="995363"/>
                <a:ext cx="6880746" cy="5574486"/>
              </a:xfrm>
            </p:spPr>
            <p:txBody>
              <a:bodyPr>
                <a:normAutofit/>
              </a:bodyPr>
              <a:lstStyle/>
              <a:p>
                <a:pPr marL="0" indent="0">
                  <a:buNone/>
                </a:pPr>
                <a:endParaRPr lang="en-US" dirty="0"/>
              </a:p>
              <a:p>
                <a:pPr marL="0" indent="0">
                  <a:buNone/>
                </a:pPr>
                <a:endParaRPr lang="en-US" sz="1600" dirty="0"/>
              </a:p>
              <a:p>
                <a:pPr marL="0" indent="0">
                  <a:buNone/>
                </a:pPr>
                <a:r>
                  <a:rPr lang="en-US" sz="1600" dirty="0">
                    <a:solidFill>
                      <a:schemeClr val="tx2"/>
                    </a:solidFill>
                  </a:rPr>
                  <a:t>Suggestion: Say that we only solved this optimization problem for goods 2, …, n. </a:t>
                </a:r>
              </a:p>
              <a:p>
                <a:pPr marL="0" indent="0">
                  <a:buNone/>
                </a:pPr>
                <a:r>
                  <a:rPr lang="en-US" sz="1600" dirty="0">
                    <a:solidFill>
                      <a:schemeClr val="tx2"/>
                    </a:solidFill>
                  </a:rPr>
                  <a:t>	Take the first good as a parameter [e.g., like ‘</a:t>
                </a:r>
                <a:r>
                  <a:rPr lang="en-US" sz="1600" i="1" dirty="0">
                    <a:solidFill>
                      <a:schemeClr val="tx2"/>
                    </a:solidFill>
                  </a:rPr>
                  <a:t>m</a:t>
                </a:r>
                <a:r>
                  <a:rPr lang="en-US" sz="1600" dirty="0">
                    <a:solidFill>
                      <a:schemeClr val="tx2"/>
                    </a:solidFill>
                  </a:rPr>
                  <a:t>’ in </a:t>
                </a:r>
                <a:r>
                  <a:rPr lang="en-US" sz="1600" i="1" dirty="0">
                    <a:solidFill>
                      <a:schemeClr val="tx2"/>
                    </a:solidFill>
                  </a:rPr>
                  <a:t>y(x)=</a:t>
                </a:r>
                <a:r>
                  <a:rPr lang="en-US" sz="1600" i="1" dirty="0" err="1">
                    <a:solidFill>
                      <a:schemeClr val="tx2"/>
                    </a:solidFill>
                  </a:rPr>
                  <a:t>mx+b</a:t>
                </a:r>
                <a:r>
                  <a:rPr lang="en-US" sz="1600" dirty="0">
                    <a:solidFill>
                      <a:schemeClr val="tx2"/>
                    </a:solidFill>
                  </a:rPr>
                  <a:t>]</a:t>
                </a: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r>
                  <a:rPr lang="en-US" sz="1600" dirty="0">
                    <a:solidFill>
                      <a:schemeClr val="tx2"/>
                    </a:solidFill>
                  </a:rPr>
                  <a:t>This leads to a bunch of solution functions for all of the variables…</a:t>
                </a: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r>
                  <a:rPr lang="en-US" sz="1600" b="1" dirty="0">
                    <a:solidFill>
                      <a:schemeClr val="tx2"/>
                    </a:solidFill>
                  </a:rPr>
                  <a:t>NOTE</a:t>
                </a:r>
                <a:r>
                  <a:rPr lang="en-US" sz="1600" dirty="0">
                    <a:solidFill>
                      <a:schemeClr val="tx2"/>
                    </a:solidFill>
                  </a:rPr>
                  <a:t>: </a:t>
                </a:r>
                <a:r>
                  <a:rPr lang="en-US" sz="1600" i="1" dirty="0">
                    <a:solidFill>
                      <a:schemeClr val="tx2"/>
                    </a:solidFill>
                  </a:rPr>
                  <a:t>I </a:t>
                </a:r>
                <a:r>
                  <a:rPr lang="en-US" sz="1600" dirty="0">
                    <a:solidFill>
                      <a:schemeClr val="tx2"/>
                    </a:solidFill>
                  </a:rPr>
                  <a:t>now is </a:t>
                </a:r>
                <a14:m>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𝐼</m:t>
                        </m:r>
                      </m:e>
                    </m:acc>
                  </m:oMath>
                </a14:m>
                <a:r>
                  <a:rPr lang="en-US" sz="1600" dirty="0">
                    <a:solidFill>
                      <a:schemeClr val="tx2"/>
                    </a:solidFill>
                  </a:rPr>
                  <a:t>; we’re netting out expenditures on goods </a:t>
                </a:r>
                <a:r>
                  <a:rPr lang="en-US" sz="1600" i="1" dirty="0">
                    <a:solidFill>
                      <a:schemeClr val="tx2"/>
                    </a:solidFill>
                  </a:rPr>
                  <a:t>2, 3, …, 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21716" y="995363"/>
                <a:ext cx="6880746" cy="5574486"/>
              </a:xfrm>
              <a:blipFill>
                <a:blip r:embed="rId2"/>
                <a:stretch>
                  <a:fillRect l="-443"/>
                </a:stretch>
              </a:blipFill>
            </p:spPr>
            <p:txBody>
              <a:bodyPr/>
              <a:lstStyle/>
              <a:p>
                <a:r>
                  <a:rPr lang="en-US">
                    <a:noFill/>
                  </a:rPr>
                  <a:t> </a:t>
                </a:r>
              </a:p>
            </p:txBody>
          </p:sp>
        </mc:Fallback>
      </mc:AlternateContent>
      <p:sp>
        <p:nvSpPr>
          <p:cNvPr id="4" name="Text Placeholder 3"/>
          <p:cNvSpPr>
            <a:spLocks noGrp="1"/>
          </p:cNvSpPr>
          <p:nvPr>
            <p:ph type="body" sz="half" idx="2"/>
          </p:nvPr>
        </p:nvSpPr>
        <p:spPr/>
        <p:txBody>
          <a:bodyPr>
            <a:normAutofit lnSpcReduction="10000"/>
          </a:bodyPr>
          <a:lstStyle/>
          <a:p>
            <a:endParaRPr lang="en-US" dirty="0"/>
          </a:p>
          <a:p>
            <a:r>
              <a:rPr lang="en-US" dirty="0">
                <a:solidFill>
                  <a:schemeClr val="tx2"/>
                </a:solidFill>
              </a:rPr>
              <a:t>Assume there are </a:t>
            </a:r>
            <a:r>
              <a:rPr lang="en-US" i="1" dirty="0">
                <a:solidFill>
                  <a:schemeClr val="tx2"/>
                </a:solidFill>
              </a:rPr>
              <a:t>n</a:t>
            </a:r>
            <a:r>
              <a:rPr lang="en-US" dirty="0">
                <a:solidFill>
                  <a:schemeClr val="tx2"/>
                </a:solidFill>
              </a:rPr>
              <a:t> goods (e.g., apples, bananas, carrots, </a:t>
            </a:r>
            <a:r>
              <a:rPr lang="en-US" dirty="0" err="1">
                <a:solidFill>
                  <a:schemeClr val="tx2"/>
                </a:solidFill>
              </a:rPr>
              <a:t>etc</a:t>
            </a:r>
            <a:r>
              <a:rPr lang="en-US" dirty="0">
                <a:solidFill>
                  <a:schemeClr val="tx2"/>
                </a:solidFill>
              </a:rPr>
              <a:t>…) but we really only care about one of them (e.g., apples).  </a:t>
            </a:r>
          </a:p>
          <a:p>
            <a:endParaRPr lang="en-US" dirty="0">
              <a:solidFill>
                <a:schemeClr val="tx2"/>
              </a:solidFill>
            </a:endParaRPr>
          </a:p>
          <a:p>
            <a:r>
              <a:rPr lang="en-US" dirty="0">
                <a:solidFill>
                  <a:schemeClr val="tx2"/>
                </a:solidFill>
              </a:rPr>
              <a:t>How do we handle this problem as economists?</a:t>
            </a:r>
          </a:p>
          <a:p>
            <a:endParaRPr lang="en-US" dirty="0">
              <a:solidFill>
                <a:schemeClr val="tx2"/>
              </a:solidFill>
            </a:endParaRPr>
          </a:p>
          <a:p>
            <a:r>
              <a:rPr lang="en-US" dirty="0">
                <a:solidFill>
                  <a:schemeClr val="tx2"/>
                </a:solidFill>
              </a:rPr>
              <a:t>Lets start with the very general consumer’s problem: constrained maximization.</a:t>
            </a:r>
          </a:p>
          <a:p>
            <a:endParaRPr lang="en-US" dirty="0">
              <a:solidFill>
                <a:schemeClr val="tx2"/>
              </a:solidFill>
            </a:endParaRPr>
          </a:p>
          <a:p>
            <a:r>
              <a:rPr lang="en-US" dirty="0">
                <a:solidFill>
                  <a:schemeClr val="tx2"/>
                </a:solidFill>
              </a:rPr>
              <a:t>	Needed assumptions are		completeness, reflexivity and		 transitivity.  </a:t>
            </a:r>
          </a:p>
        </p:txBody>
      </p:sp>
      <mc:AlternateContent xmlns:mc="http://schemas.openxmlformats.org/markup-compatibility/2006" xmlns:a14="http://schemas.microsoft.com/office/drawing/2010/main">
        <mc:Choice Requires="a14">
          <p:sp>
            <p:nvSpPr>
              <p:cNvPr id="5" name="TextBox 4"/>
              <p:cNvSpPr txBox="1"/>
              <p:nvPr/>
            </p:nvSpPr>
            <p:spPr>
              <a:xfrm>
                <a:off x="5239484" y="1174573"/>
                <a:ext cx="6059608" cy="3021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uncPr>
                        <m:fNa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max</m:t>
                              </m:r>
                            </m:e>
                            <m:sub>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sub>
                          </m:sSub>
                        </m:fName>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𝑠</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𝑡</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func>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39484" y="1174573"/>
                <a:ext cx="6059608" cy="302199"/>
              </a:xfrm>
              <a:prstGeom prst="rect">
                <a:avLst/>
              </a:prstGeom>
              <a:blipFill>
                <a:blip r:embed="rId3"/>
                <a:stretch>
                  <a:fillRect b="-18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95780" y="3505926"/>
                <a:ext cx="5832429" cy="31611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uncPr>
                        <m:fNa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max</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sub>
                          </m:sSub>
                        </m:fName>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𝑠</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𝑡</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func>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5780" y="3505926"/>
                <a:ext cx="5832429" cy="316112"/>
              </a:xfrm>
              <a:prstGeom prst="rect">
                <a:avLst/>
              </a:prstGeom>
              <a:blipFill>
                <a:blip r:embed="rId4"/>
                <a:stretch>
                  <a:fillRect l="-105" t="-21154" r="-4393"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00066" y="5164397"/>
                <a:ext cx="3379067" cy="31265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 …,</m:t>
                      </m:r>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00066" y="5164397"/>
                <a:ext cx="3379067" cy="312650"/>
              </a:xfrm>
              <a:prstGeom prst="rect">
                <a:avLst/>
              </a:prstGeom>
              <a:blipFill>
                <a:blip r:embed="rId5"/>
                <a:stretch>
                  <a:fillRect l="-722" t="-19608" r="-5054" b="-19608"/>
                </a:stretch>
              </a:blipFill>
            </p:spPr>
            <p:txBody>
              <a:bodyPr/>
              <a:lstStyle/>
              <a:p>
                <a:r>
                  <a:rPr lang="en-US">
                    <a:noFill/>
                  </a:rPr>
                  <a:t> </a:t>
                </a:r>
              </a:p>
            </p:txBody>
          </p:sp>
        </mc:Fallback>
      </mc:AlternateContent>
    </p:spTree>
    <p:extLst>
      <p:ext uri="{BB962C8B-B14F-4D97-AF65-F5344CB8AC3E}">
        <p14:creationId xmlns:p14="http://schemas.microsoft.com/office/powerpoint/2010/main" val="3054756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32521C-5073-4F34-98E0-AEA5503091F5}" type="slidenum">
              <a:rPr lang="en-US" altLang="en-US"/>
              <a:pPr eaLnBrk="1" hangingPunct="1"/>
              <a:t>50</a:t>
            </a:fld>
            <a:endParaRPr lang="en-US" altLang="en-US"/>
          </a:p>
        </p:txBody>
      </p:sp>
      <p:sp>
        <p:nvSpPr>
          <p:cNvPr id="83973" name="Rectangle 2050"/>
          <p:cNvSpPr>
            <a:spLocks noGrp="1" noChangeArrowheads="1"/>
          </p:cNvSpPr>
          <p:nvPr>
            <p:ph type="title"/>
          </p:nvPr>
        </p:nvSpPr>
        <p:spPr/>
        <p:txBody>
          <a:bodyPr/>
          <a:lstStyle/>
          <a:p>
            <a:pPr eaLnBrk="1" hangingPunct="1"/>
            <a:r>
              <a:rPr lang="en-US" altLang="en-US" dirty="0"/>
              <a:t>Digression on Margin Formula</a:t>
            </a:r>
          </a:p>
        </p:txBody>
      </p:sp>
      <p:sp>
        <p:nvSpPr>
          <p:cNvPr id="83974" name="Rectangle 2051"/>
          <p:cNvSpPr>
            <a:spLocks noGrp="1" noChangeArrowheads="1"/>
          </p:cNvSpPr>
          <p:nvPr>
            <p:ph type="body" idx="1"/>
          </p:nvPr>
        </p:nvSpPr>
        <p:spPr/>
        <p:txBody>
          <a:bodyPr/>
          <a:lstStyle/>
          <a:p>
            <a:pPr eaLnBrk="1" hangingPunct="1"/>
            <a:r>
              <a:rPr lang="en-US" altLang="en-US" dirty="0">
                <a:latin typeface="+mj-lt"/>
              </a:rPr>
              <a:t>Perfect competition says price=MC, or zero markup, which implies elasticity of infinity. In other words, by deviating from market price I can sell all my units. What are some examples where this is approximately true in practice?</a:t>
            </a:r>
          </a:p>
          <a:p>
            <a:pPr eaLnBrk="1" hangingPunct="1"/>
            <a:endParaRPr lang="en-US" altLang="en-US" dirty="0">
              <a:latin typeface="+mj-lt"/>
            </a:endParaRPr>
          </a:p>
          <a:p>
            <a:pPr marL="0" indent="0" eaLnBrk="1" hangingPunct="1">
              <a:buNone/>
            </a:pPr>
            <a:endParaRPr lang="en-US" altLang="en-US" dirty="0"/>
          </a:p>
          <a:p>
            <a:pPr eaLnBrk="1" hangingPunct="1"/>
            <a:endParaRPr lang="en-US" altLang="en-US" dirty="0"/>
          </a:p>
        </p:txBody>
      </p:sp>
    </p:spTree>
    <p:extLst>
      <p:ext uri="{BB962C8B-B14F-4D97-AF65-F5344CB8AC3E}">
        <p14:creationId xmlns:p14="http://schemas.microsoft.com/office/powerpoint/2010/main" val="2499764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32521C-5073-4F34-98E0-AEA5503091F5}" type="slidenum">
              <a:rPr lang="en-US" altLang="en-US"/>
              <a:pPr eaLnBrk="1" hangingPunct="1"/>
              <a:t>51</a:t>
            </a:fld>
            <a:endParaRPr lang="en-US" altLang="en-US"/>
          </a:p>
        </p:txBody>
      </p:sp>
      <p:sp>
        <p:nvSpPr>
          <p:cNvPr id="83973" name="Rectangle 2050"/>
          <p:cNvSpPr>
            <a:spLocks noGrp="1" noChangeArrowheads="1"/>
          </p:cNvSpPr>
          <p:nvPr>
            <p:ph type="title"/>
          </p:nvPr>
        </p:nvSpPr>
        <p:spPr/>
        <p:txBody>
          <a:bodyPr/>
          <a:lstStyle/>
          <a:p>
            <a:pPr eaLnBrk="1" hangingPunct="1"/>
            <a:r>
              <a:rPr lang="en-US" altLang="en-US" dirty="0"/>
              <a:t>Markup formula cont.</a:t>
            </a:r>
          </a:p>
        </p:txBody>
      </p:sp>
      <mc:AlternateContent xmlns:mc="http://schemas.openxmlformats.org/markup-compatibility/2006" xmlns:a14="http://schemas.microsoft.com/office/drawing/2010/main">
        <mc:Choice Requires="a14">
          <p:sp>
            <p:nvSpPr>
              <p:cNvPr id="83974" name="Rectangle 2051"/>
              <p:cNvSpPr>
                <a:spLocks noGrp="1" noChangeArrowheads="1"/>
              </p:cNvSpPr>
              <p:nvPr>
                <p:ph type="body" idx="1"/>
              </p:nvPr>
            </p:nvSpPr>
            <p:spPr/>
            <p:txBody>
              <a:bodyPr/>
              <a:lstStyle/>
              <a:p>
                <a:pPr marL="457200" lvl="1" indent="0">
                  <a:buNone/>
                </a:pPr>
                <a:endParaRPr lang="en-US" altLang="en-US" i="1" dirty="0"/>
              </a:p>
              <a:p>
                <a:pPr marL="457200" lvl="1" indent="0">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𝑝</m:t>
                      </m:r>
                      <m:r>
                        <a:rPr lang="en-US" altLang="en-US" i="1">
                          <a:latin typeface="Cambria Math" panose="02040503050406030204" pitchFamily="18" charset="0"/>
                        </a:rPr>
                        <m:t>=</m:t>
                      </m:r>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𝜖</m:t>
                          </m:r>
                        </m:num>
                        <m:den>
                          <m:r>
                            <a:rPr lang="en-US" altLang="en-US" b="0" i="1" smtClean="0">
                              <a:latin typeface="Cambria Math" panose="02040503050406030204" pitchFamily="18" charset="0"/>
                            </a:rPr>
                            <m:t>𝜖</m:t>
                          </m:r>
                          <m:r>
                            <a:rPr lang="en-US" altLang="en-US" b="0" i="1" smtClean="0">
                              <a:latin typeface="Cambria Math" panose="02040503050406030204" pitchFamily="18" charset="0"/>
                            </a:rPr>
                            <m:t>−1</m:t>
                          </m:r>
                        </m:den>
                      </m:f>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d>
                        <m:dPr>
                          <m:ctrlPr>
                            <a:rPr lang="en-US" altLang="en-US" i="1">
                              <a:latin typeface="Cambria Math" panose="02040503050406030204" pitchFamily="18" charset="0"/>
                            </a:rPr>
                          </m:ctrlPr>
                        </m:dPr>
                        <m:e>
                          <m:r>
                            <a:rPr lang="en-US" altLang="en-US" i="1">
                              <a:latin typeface="Cambria Math" panose="02040503050406030204" pitchFamily="18" charset="0"/>
                            </a:rPr>
                            <m:t>𝑞</m:t>
                          </m:r>
                        </m:e>
                      </m:d>
                    </m:oMath>
                  </m:oMathPara>
                </a14:m>
                <a:endParaRPr lang="en-US" altLang="en-US" dirty="0"/>
              </a:p>
              <a:p>
                <a:pPr marL="457200" lvl="1" indent="0">
                  <a:buNone/>
                </a:pPr>
                <a:endParaRPr lang="en-US" altLang="en-US" dirty="0"/>
              </a:p>
              <a:p>
                <a:pPr lvl="1"/>
                <a:r>
                  <a:rPr lang="en-US" altLang="en-US" dirty="0">
                    <a:latin typeface="+mj-lt"/>
                  </a:rPr>
                  <a:t>Seems to say “fixed markup on marginal costs”, but elasticity will depend on the demand function, so will not be fixed across a firm’s products and across customers. </a:t>
                </a:r>
              </a:p>
              <a:p>
                <a:pPr lvl="1"/>
                <a:endParaRPr lang="en-US" altLang="en-US" dirty="0">
                  <a:latin typeface="+mj-lt"/>
                </a:endParaRPr>
              </a:p>
              <a:p>
                <a:pPr lvl="1"/>
                <a:r>
                  <a:rPr lang="en-US" altLang="en-US" dirty="0">
                    <a:latin typeface="+mj-lt"/>
                  </a:rPr>
                  <a:t>Optimal pricing is much more complicated than a fixed markup</a:t>
                </a:r>
              </a:p>
              <a:p>
                <a:pPr lvl="1"/>
                <a:endParaRPr lang="en-US" altLang="en-US" dirty="0"/>
              </a:p>
              <a:p>
                <a:pPr lvl="1"/>
                <a:endParaRPr lang="en-US" altLang="en-US" dirty="0"/>
              </a:p>
              <a:p>
                <a:pPr marL="457200" lvl="1" indent="0">
                  <a:buNone/>
                </a:pPr>
                <a:endParaRPr lang="en-US" altLang="en-US" dirty="0"/>
              </a:p>
              <a:p>
                <a:pPr lvl="1"/>
                <a:endParaRPr lang="en-US" altLang="en-US" dirty="0"/>
              </a:p>
              <a:p>
                <a:pPr marL="457200" lvl="1" indent="0">
                  <a:buNone/>
                </a:pPr>
                <a:endParaRPr lang="en-US" altLang="en-US" dirty="0"/>
              </a:p>
            </p:txBody>
          </p:sp>
        </mc:Choice>
        <mc:Fallback xmlns="">
          <p:sp>
            <p:nvSpPr>
              <p:cNvPr id="83974" name="Rectangle 2051"/>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504CA0D-6927-4BE1-8E4F-8A8A3387043D}"/>
              </a:ext>
            </a:extLst>
          </p:cNvPr>
          <p:cNvSpPr txBox="1"/>
          <p:nvPr/>
        </p:nvSpPr>
        <p:spPr>
          <a:xfrm rot="20715671">
            <a:off x="7701093" y="1828799"/>
            <a:ext cx="2533475"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Note: Optimal prices are always on that elastic portion of the demand curve</a:t>
            </a:r>
          </a:p>
        </p:txBody>
      </p:sp>
    </p:spTree>
    <p:extLst>
      <p:ext uri="{BB962C8B-B14F-4D97-AF65-F5344CB8AC3E}">
        <p14:creationId xmlns:p14="http://schemas.microsoft.com/office/powerpoint/2010/main" val="998883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32521C-5073-4F34-98E0-AEA5503091F5}" type="slidenum">
              <a:rPr lang="en-US" altLang="en-US"/>
              <a:pPr eaLnBrk="1" hangingPunct="1"/>
              <a:t>52</a:t>
            </a:fld>
            <a:endParaRPr lang="en-US" altLang="en-US"/>
          </a:p>
        </p:txBody>
      </p:sp>
      <p:sp>
        <p:nvSpPr>
          <p:cNvPr id="83973" name="Rectangle 2050"/>
          <p:cNvSpPr>
            <a:spLocks noGrp="1" noChangeArrowheads="1"/>
          </p:cNvSpPr>
          <p:nvPr>
            <p:ph type="title"/>
          </p:nvPr>
        </p:nvSpPr>
        <p:spPr/>
        <p:txBody>
          <a:bodyPr/>
          <a:lstStyle/>
          <a:p>
            <a:pPr eaLnBrk="1" hangingPunct="1"/>
            <a:r>
              <a:rPr lang="en-US" altLang="en-US" dirty="0"/>
              <a:t>Markup formula cont.</a:t>
            </a:r>
          </a:p>
        </p:txBody>
      </p:sp>
      <mc:AlternateContent xmlns:mc="http://schemas.openxmlformats.org/markup-compatibility/2006" xmlns:a14="http://schemas.microsoft.com/office/drawing/2010/main">
        <mc:Choice Requires="a14">
          <p:sp>
            <p:nvSpPr>
              <p:cNvPr id="83974" name="Rectangle 2051"/>
              <p:cNvSpPr>
                <a:spLocks noGrp="1" noChangeArrowheads="1"/>
              </p:cNvSpPr>
              <p:nvPr>
                <p:ph type="body" idx="1"/>
              </p:nvPr>
            </p:nvSpPr>
            <p:spPr/>
            <p:txBody>
              <a:bodyPr>
                <a:normAutofit fontScale="92500" lnSpcReduction="10000"/>
              </a:bodyPr>
              <a:lstStyle/>
              <a:p>
                <a:pPr marL="457200" lvl="1" indent="0">
                  <a:buNone/>
                </a:pPr>
                <a:endParaRPr lang="en-US" altLang="en-US" i="1" dirty="0"/>
              </a:p>
              <a:p>
                <a:pPr marL="457200" lvl="1" indent="0">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𝑝</m:t>
                      </m:r>
                      <m:r>
                        <a:rPr lang="en-US" altLang="en-US" i="1">
                          <a:latin typeface="Cambria Math" panose="02040503050406030204" pitchFamily="18" charset="0"/>
                        </a:rPr>
                        <m:t>=</m:t>
                      </m:r>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𝜖</m:t>
                          </m:r>
                        </m:num>
                        <m:den>
                          <m:r>
                            <a:rPr lang="en-US" altLang="en-US" b="0" i="1" smtClean="0">
                              <a:latin typeface="Cambria Math" panose="02040503050406030204" pitchFamily="18" charset="0"/>
                            </a:rPr>
                            <m:t>𝜖</m:t>
                          </m:r>
                          <m:r>
                            <a:rPr lang="en-US" altLang="en-US" b="0" i="1" smtClean="0">
                              <a:latin typeface="Cambria Math" panose="02040503050406030204" pitchFamily="18" charset="0"/>
                            </a:rPr>
                            <m:t>−1</m:t>
                          </m:r>
                        </m:den>
                      </m:f>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d>
                        <m:dPr>
                          <m:ctrlPr>
                            <a:rPr lang="en-US" altLang="en-US" i="1">
                              <a:latin typeface="Cambria Math" panose="02040503050406030204" pitchFamily="18" charset="0"/>
                            </a:rPr>
                          </m:ctrlPr>
                        </m:dPr>
                        <m:e>
                          <m:r>
                            <a:rPr lang="en-US" altLang="en-US" i="1">
                              <a:latin typeface="Cambria Math" panose="02040503050406030204" pitchFamily="18" charset="0"/>
                            </a:rPr>
                            <m:t>𝑞</m:t>
                          </m:r>
                        </m:e>
                      </m:d>
                    </m:oMath>
                  </m:oMathPara>
                </a14:m>
                <a:endParaRPr lang="en-US" altLang="en-US" dirty="0"/>
              </a:p>
              <a:p>
                <a:pPr marL="0" indent="0">
                  <a:buNone/>
                </a:pPr>
                <a:endParaRPr lang="en-US" altLang="en-US" dirty="0"/>
              </a:p>
              <a:p>
                <a:r>
                  <a:rPr lang="en-US" altLang="en-US" dirty="0">
                    <a:latin typeface="+mj-lt"/>
                  </a:rPr>
                  <a:t>Markup &gt; 1</a:t>
                </a:r>
              </a:p>
              <a:p>
                <a:r>
                  <a:rPr lang="en-US" altLang="en-US" dirty="0">
                    <a:latin typeface="+mj-lt"/>
                  </a:rPr>
                  <a:t>Elasticity will generally depend on q, costs depend on q</a:t>
                </a:r>
              </a:p>
              <a:p>
                <a:r>
                  <a:rPr lang="en-US" altLang="en-US" dirty="0">
                    <a:latin typeface="+mj-lt"/>
                  </a:rPr>
                  <a:t>With constant elasticity, firm passes on more than 100% of cost or tax (a tax is like a marginal cost, firm “marks up the tax”)</a:t>
                </a:r>
              </a:p>
              <a:p>
                <a:r>
                  <a:rPr lang="en-US" altLang="en-US" dirty="0">
                    <a:latin typeface="+mj-lt"/>
                  </a:rPr>
                  <a:t>Works at firm level, with elasticity measured at firm, not industry</a:t>
                </a:r>
              </a:p>
              <a:p>
                <a:pPr marL="228600" lvl="1">
                  <a:spcBef>
                    <a:spcPts val="1000"/>
                  </a:spcBef>
                </a:pPr>
                <a:r>
                  <a:rPr lang="en-US" altLang="en-US" sz="3000" dirty="0">
                    <a:latin typeface="+mj-lt"/>
                  </a:rPr>
                  <a:t>Does not capture competitor reactions</a:t>
                </a:r>
              </a:p>
              <a:p>
                <a:pPr marL="457200" lvl="1" indent="0">
                  <a:buNone/>
                </a:pPr>
                <a:r>
                  <a:rPr lang="en-US" altLang="en-US" dirty="0"/>
                  <a:t> </a:t>
                </a:r>
              </a:p>
              <a:p>
                <a:pPr lvl="1"/>
                <a:endParaRPr lang="en-US" altLang="en-US" dirty="0"/>
              </a:p>
              <a:p>
                <a:pPr marL="457200" lvl="1" indent="0">
                  <a:buNone/>
                </a:pPr>
                <a:endParaRPr lang="en-US" altLang="en-US" dirty="0"/>
              </a:p>
              <a:p>
                <a:pPr lvl="1"/>
                <a:endParaRPr lang="en-US" altLang="en-US" dirty="0"/>
              </a:p>
              <a:p>
                <a:pPr marL="457200" lvl="1" indent="0">
                  <a:buNone/>
                </a:pPr>
                <a:endParaRPr lang="en-US" altLang="en-US" dirty="0"/>
              </a:p>
              <a:p>
                <a:pPr lvl="1"/>
                <a:endParaRPr lang="en-US" altLang="en-US" dirty="0"/>
              </a:p>
              <a:p>
                <a:pPr marL="457200" lvl="1" indent="0">
                  <a:buNone/>
                </a:pPr>
                <a:endParaRPr lang="en-US" altLang="en-US" dirty="0"/>
              </a:p>
            </p:txBody>
          </p:sp>
        </mc:Choice>
        <mc:Fallback xmlns="">
          <p:sp>
            <p:nvSpPr>
              <p:cNvPr id="83974" name="Rectangle 2051"/>
              <p:cNvSpPr>
                <a:spLocks noGrp="1" noRot="1" noChangeAspect="1" noMove="1" noResize="1" noEditPoints="1" noAdjustHandles="1" noChangeArrowheads="1" noChangeShapeType="1" noTextEdit="1"/>
              </p:cNvSpPr>
              <p:nvPr>
                <p:ph type="body" idx="1"/>
              </p:nvPr>
            </p:nvSpPr>
            <p:spPr>
              <a:blipFill>
                <a:blip r:embed="rId3"/>
                <a:stretch>
                  <a:fillRect l="-1043" r="-58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A9C47C6-F378-43A7-B0D4-B6EBE8EE9E63}"/>
              </a:ext>
            </a:extLst>
          </p:cNvPr>
          <p:cNvSpPr txBox="1"/>
          <p:nvPr/>
        </p:nvSpPr>
        <p:spPr>
          <a:xfrm rot="20715671">
            <a:off x="7701093" y="1828799"/>
            <a:ext cx="2533475"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Note: Optimal prices are always on that elastic portion of the demand curve</a:t>
            </a:r>
          </a:p>
        </p:txBody>
      </p:sp>
    </p:spTree>
    <p:extLst>
      <p:ext uri="{BB962C8B-B14F-4D97-AF65-F5344CB8AC3E}">
        <p14:creationId xmlns:p14="http://schemas.microsoft.com/office/powerpoint/2010/main" val="61904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9782D5-5003-4966-9A0B-EB8F041C66AA}" type="slidenum">
              <a:rPr lang="en-US" altLang="en-US"/>
              <a:pPr eaLnBrk="1" hangingPunct="1"/>
              <a:t>53</a:t>
            </a:fld>
            <a:endParaRPr lang="en-US" altLang="en-US"/>
          </a:p>
        </p:txBody>
      </p:sp>
      <p:sp>
        <p:nvSpPr>
          <p:cNvPr id="84997" name="Rectangle 2"/>
          <p:cNvSpPr>
            <a:spLocks noGrp="1" noChangeArrowheads="1"/>
          </p:cNvSpPr>
          <p:nvPr>
            <p:ph type="title"/>
          </p:nvPr>
        </p:nvSpPr>
        <p:spPr/>
        <p:txBody>
          <a:bodyPr/>
          <a:lstStyle/>
          <a:p>
            <a:pPr eaLnBrk="1" hangingPunct="1"/>
            <a:r>
              <a:rPr lang="en-US" altLang="en-US"/>
              <a:t>Monopoly Pricing Formula</a:t>
            </a:r>
          </a:p>
        </p:txBody>
      </p:sp>
      <p:sp>
        <p:nvSpPr>
          <p:cNvPr id="84998" name="Rectangle 3"/>
          <p:cNvSpPr>
            <a:spLocks noGrp="1" noChangeArrowheads="1"/>
          </p:cNvSpPr>
          <p:nvPr>
            <p:ph type="body" idx="1"/>
          </p:nvPr>
        </p:nvSpPr>
        <p:spPr/>
        <p:txBody>
          <a:bodyPr/>
          <a:lstStyle/>
          <a:p>
            <a:pPr eaLnBrk="1" hangingPunct="1"/>
            <a:r>
              <a:rPr lang="en-US" altLang="en-US" dirty="0">
                <a:latin typeface="+mj-lt"/>
              </a:rPr>
              <a:t>Prices depends on elasticity, which depends on the product, customer characteristics</a:t>
            </a:r>
          </a:p>
          <a:p>
            <a:pPr eaLnBrk="1" hangingPunct="1"/>
            <a:r>
              <a:rPr lang="en-US" altLang="en-US" dirty="0">
                <a:latin typeface="+mj-lt"/>
              </a:rPr>
              <a:t>Offer discounts to elastic (price sensitive) customers</a:t>
            </a:r>
          </a:p>
          <a:p>
            <a:pPr eaLnBrk="1" hangingPunct="1"/>
            <a:r>
              <a:rPr lang="en-US" altLang="en-US" dirty="0">
                <a:latin typeface="+mj-lt"/>
              </a:rPr>
              <a:t>Discounts offered on basis of factors correlated with price sensitivity</a:t>
            </a:r>
          </a:p>
          <a:p>
            <a:pPr eaLnBrk="1" hangingPunct="1"/>
            <a:r>
              <a:rPr lang="en-US" altLang="en-US" dirty="0">
                <a:latin typeface="+mj-lt"/>
              </a:rPr>
              <a:t>Pricing can often be understood by how decision variables correlate with price sensitivity</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4271102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378223"/>
            <a:ext cx="10515600" cy="1325563"/>
          </a:xfrm>
        </p:spPr>
        <p:txBody>
          <a:bodyPr/>
          <a:lstStyle/>
          <a:p>
            <a:r>
              <a:rPr lang="en-US" dirty="0"/>
              <a:t>Pricing Multiple Goods</a:t>
            </a:r>
          </a:p>
        </p:txBody>
      </p:sp>
      <p:sp>
        <p:nvSpPr>
          <p:cNvPr id="4" name="Slide Number Placeholder 3"/>
          <p:cNvSpPr>
            <a:spLocks noGrp="1"/>
          </p:cNvSpPr>
          <p:nvPr>
            <p:ph type="sldNum" sz="quarter" idx="12"/>
          </p:nvPr>
        </p:nvSpPr>
        <p:spPr/>
        <p:txBody>
          <a:bodyPr/>
          <a:lstStyle/>
          <a:p>
            <a:fld id="{22747A4D-3637-4EAE-9BF1-5D90578B46D7}" type="slidenum">
              <a:rPr lang="en-US" smtClean="0"/>
              <a:t>54</a:t>
            </a:fld>
            <a:endParaRPr lang="en-US"/>
          </a:p>
        </p:txBody>
      </p:sp>
    </p:spTree>
    <p:extLst>
      <p:ext uri="{BB962C8B-B14F-4D97-AF65-F5344CB8AC3E}">
        <p14:creationId xmlns:p14="http://schemas.microsoft.com/office/powerpoint/2010/main" val="2841387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idea</a:t>
            </a:r>
          </a:p>
        </p:txBody>
      </p:sp>
      <p:sp>
        <p:nvSpPr>
          <p:cNvPr id="3" name="Content Placeholder 2"/>
          <p:cNvSpPr>
            <a:spLocks noGrp="1"/>
          </p:cNvSpPr>
          <p:nvPr>
            <p:ph idx="1"/>
          </p:nvPr>
        </p:nvSpPr>
        <p:spPr/>
        <p:txBody>
          <a:bodyPr/>
          <a:lstStyle/>
          <a:p>
            <a:r>
              <a:rPr lang="en-US" dirty="0">
                <a:latin typeface="+mj-lt"/>
              </a:rPr>
              <a:t>One firm selling multiple goods</a:t>
            </a:r>
          </a:p>
          <a:p>
            <a:endParaRPr lang="en-US" dirty="0">
              <a:latin typeface="+mj-lt"/>
            </a:endParaRPr>
          </a:p>
          <a:p>
            <a:r>
              <a:rPr lang="en-US" dirty="0">
                <a:latin typeface="+mj-lt"/>
              </a:rPr>
              <a:t>A firm’s goods will, in general, “compete with each other” to some degree</a:t>
            </a:r>
          </a:p>
          <a:p>
            <a:endParaRPr lang="en-US" dirty="0">
              <a:latin typeface="+mj-lt"/>
            </a:endParaRPr>
          </a:p>
          <a:p>
            <a:r>
              <a:rPr lang="en-US" dirty="0">
                <a:latin typeface="+mj-lt"/>
              </a:rPr>
              <a:t>A rational firm takes this into account when setting price. Optimal price will depend on </a:t>
            </a:r>
            <a:r>
              <a:rPr lang="en-US" i="1" dirty="0">
                <a:latin typeface="+mj-lt"/>
              </a:rPr>
              <a:t>own price elasticity </a:t>
            </a:r>
            <a:r>
              <a:rPr lang="en-US" dirty="0">
                <a:latin typeface="+mj-lt"/>
              </a:rPr>
              <a:t>(what we just learned about) and </a:t>
            </a:r>
            <a:r>
              <a:rPr lang="en-US" i="1" dirty="0">
                <a:latin typeface="+mj-lt"/>
              </a:rPr>
              <a:t>cross price elasticities </a:t>
            </a:r>
            <a:endParaRPr lang="en-US" dirty="0">
              <a:latin typeface="+mj-lt"/>
            </a:endParaRPr>
          </a:p>
        </p:txBody>
      </p:sp>
      <p:sp>
        <p:nvSpPr>
          <p:cNvPr id="4" name="Slide Number Placeholder 3"/>
          <p:cNvSpPr>
            <a:spLocks noGrp="1"/>
          </p:cNvSpPr>
          <p:nvPr>
            <p:ph type="sldNum" sz="quarter" idx="12"/>
          </p:nvPr>
        </p:nvSpPr>
        <p:spPr/>
        <p:txBody>
          <a:bodyPr/>
          <a:lstStyle/>
          <a:p>
            <a:fld id="{22747A4D-3637-4EAE-9BF1-5D90578B46D7}" type="slidenum">
              <a:rPr lang="en-US" smtClean="0"/>
              <a:t>55</a:t>
            </a:fld>
            <a:endParaRPr lang="en-US"/>
          </a:p>
        </p:txBody>
      </p:sp>
    </p:spTree>
    <p:extLst>
      <p:ext uri="{BB962C8B-B14F-4D97-AF65-F5344CB8AC3E}">
        <p14:creationId xmlns:p14="http://schemas.microsoft.com/office/powerpoint/2010/main" val="550693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60" y="331392"/>
            <a:ext cx="10515600" cy="1325563"/>
          </a:xfrm>
        </p:spPr>
        <p:txBody>
          <a:bodyPr/>
          <a:lstStyle/>
          <a:p>
            <a:r>
              <a:rPr lang="en-US" dirty="0"/>
              <a:t>Review: substitutes and complements</a:t>
            </a:r>
          </a:p>
        </p:txBody>
      </p:sp>
      <p:sp>
        <p:nvSpPr>
          <p:cNvPr id="3" name="Text Placeholder 2"/>
          <p:cNvSpPr>
            <a:spLocks noGrp="1"/>
          </p:cNvSpPr>
          <p:nvPr>
            <p:ph idx="1"/>
          </p:nvPr>
        </p:nvSpPr>
        <p:spPr>
          <a:xfrm>
            <a:off x="524540" y="1690688"/>
            <a:ext cx="10829260" cy="4486275"/>
          </a:xfrm>
        </p:spPr>
        <p:txBody>
          <a:bodyPr>
            <a:normAutofit fontScale="92500" lnSpcReduction="10000"/>
          </a:bodyPr>
          <a:lstStyle/>
          <a:p>
            <a:pPr>
              <a:spcAft>
                <a:spcPts val="600"/>
              </a:spcAft>
            </a:pPr>
            <a:r>
              <a:rPr lang="en-US" sz="2400" b="1" dirty="0"/>
              <a:t>Complements and Substitute Products (Relationship)</a:t>
            </a:r>
          </a:p>
          <a:p>
            <a:pPr marL="457200" indent="-457200">
              <a:spcAft>
                <a:spcPts val="600"/>
              </a:spcAft>
              <a:buFont typeface="Wingdings" panose="05000000000000000000" pitchFamily="2" charset="2"/>
              <a:buChar char="§"/>
            </a:pPr>
            <a:r>
              <a:rPr lang="en-US" sz="2000" dirty="0"/>
              <a:t>Sales of a good </a:t>
            </a:r>
            <a:r>
              <a:rPr lang="en-US" sz="2000" u="sng" dirty="0"/>
              <a:t>rise</a:t>
            </a:r>
            <a:r>
              <a:rPr lang="en-US" sz="2000" dirty="0"/>
              <a:t> when the price of a </a:t>
            </a:r>
            <a:r>
              <a:rPr lang="en-US" sz="2000" u="sng" dirty="0"/>
              <a:t>complement falls</a:t>
            </a:r>
          </a:p>
          <a:p>
            <a:pPr marL="907623" lvl="2" indent="-342900">
              <a:spcAft>
                <a:spcPts val="600"/>
              </a:spcAft>
              <a:buFont typeface="Arial" panose="020B0604020202020204" pitchFamily="34" charset="0"/>
              <a:buChar char="•"/>
            </a:pPr>
            <a:r>
              <a:rPr lang="en-US" sz="1800" dirty="0"/>
              <a:t>Console and games</a:t>
            </a:r>
          </a:p>
          <a:p>
            <a:pPr marL="907623" lvl="2" indent="-342900">
              <a:spcAft>
                <a:spcPts val="600"/>
              </a:spcAft>
              <a:buFont typeface="Arial" panose="020B0604020202020204" pitchFamily="34" charset="0"/>
              <a:buChar char="•"/>
            </a:pPr>
            <a:r>
              <a:rPr lang="en-US" sz="1800" dirty="0"/>
              <a:t>Drinks and food at a restaurant (e.g. happy hour to attract customers)</a:t>
            </a:r>
          </a:p>
          <a:p>
            <a:pPr marL="461963" indent="-461963">
              <a:spcAft>
                <a:spcPts val="600"/>
              </a:spcAft>
              <a:buFont typeface="Wingdings" panose="05000000000000000000" pitchFamily="2" charset="2"/>
              <a:buChar char="§"/>
            </a:pPr>
            <a:r>
              <a:rPr lang="en-US" sz="2000" dirty="0"/>
              <a:t>Sales of a good </a:t>
            </a:r>
            <a:r>
              <a:rPr lang="en-US" sz="2000" u="sng" dirty="0"/>
              <a:t>fall</a:t>
            </a:r>
            <a:r>
              <a:rPr lang="en-US" sz="2000" dirty="0"/>
              <a:t> when the price of a </a:t>
            </a:r>
            <a:r>
              <a:rPr lang="en-US" sz="2000" u="sng" dirty="0"/>
              <a:t>substitute falls</a:t>
            </a:r>
          </a:p>
          <a:p>
            <a:pPr marL="907623" lvl="2" indent="-342900">
              <a:spcAft>
                <a:spcPts val="600"/>
              </a:spcAft>
              <a:buFont typeface="Arial" panose="020B0604020202020204" pitchFamily="34" charset="0"/>
              <a:buChar char="•"/>
            </a:pPr>
            <a:r>
              <a:rPr lang="en-US" sz="1800" dirty="0"/>
              <a:t>Games vs. other games</a:t>
            </a:r>
          </a:p>
          <a:p>
            <a:pPr marL="907623" lvl="2" indent="-342900">
              <a:spcAft>
                <a:spcPts val="600"/>
              </a:spcAft>
              <a:buFont typeface="Arial" panose="020B0604020202020204" pitchFamily="34" charset="0"/>
              <a:buChar char="•"/>
            </a:pPr>
            <a:r>
              <a:rPr lang="en-US" sz="1800" dirty="0"/>
              <a:t>Food at a restaurant</a:t>
            </a:r>
          </a:p>
          <a:p>
            <a:pPr marL="457200" indent="-457200">
              <a:spcAft>
                <a:spcPts val="600"/>
              </a:spcAft>
              <a:buFont typeface="Wingdings" panose="05000000000000000000" pitchFamily="2" charset="2"/>
              <a:buChar char="§"/>
            </a:pPr>
            <a:r>
              <a:rPr lang="en-US" sz="2000" dirty="0"/>
              <a:t>Lower price of substitute cannibalizes demand from other product</a:t>
            </a:r>
          </a:p>
          <a:p>
            <a:pPr marL="457200" indent="-457200">
              <a:spcAft>
                <a:spcPts val="600"/>
              </a:spcAft>
              <a:buFont typeface="Wingdings" panose="05000000000000000000" pitchFamily="2" charset="2"/>
              <a:buChar char="§"/>
            </a:pPr>
            <a:r>
              <a:rPr lang="en-US" sz="2000" dirty="0"/>
              <a:t>Lower price of complement promotes sales of other product</a:t>
            </a:r>
          </a:p>
          <a:p>
            <a:pPr marL="457200" indent="-457200">
              <a:spcAft>
                <a:spcPts val="600"/>
              </a:spcAft>
              <a:buFont typeface="Wingdings" panose="05000000000000000000" pitchFamily="2" charset="2"/>
              <a:buChar char="§"/>
            </a:pPr>
            <a:endParaRPr lang="en-US" sz="2000" dirty="0"/>
          </a:p>
          <a:p>
            <a:pPr marL="457200" indent="-457200">
              <a:spcAft>
                <a:spcPts val="600"/>
              </a:spcAft>
              <a:buFont typeface="Wingdings" panose="05000000000000000000" pitchFamily="2" charset="2"/>
              <a:buChar char="§"/>
            </a:pPr>
            <a:r>
              <a:rPr lang="en-US" sz="2000" dirty="0"/>
              <a:t>Prices of substitutes (complements) are higher (lower) than standalone profit-maximizing prices</a:t>
            </a:r>
          </a:p>
        </p:txBody>
      </p:sp>
      <p:sp>
        <p:nvSpPr>
          <p:cNvPr id="5" name="Slide Number Placeholder 4"/>
          <p:cNvSpPr>
            <a:spLocks noGrp="1"/>
          </p:cNvSpPr>
          <p:nvPr>
            <p:ph type="sldNum" sz="quarter" idx="12"/>
          </p:nvPr>
        </p:nvSpPr>
        <p:spPr/>
        <p:txBody>
          <a:bodyPr/>
          <a:lstStyle/>
          <a:p>
            <a:pPr>
              <a:defRPr/>
            </a:pPr>
            <a:fld id="{76B01178-3A51-4FBE-A41C-D89FC6BEBC7B}" type="slidenum">
              <a:rPr lang="en-US" sz="1800" kern="0" smtClean="0">
                <a:solidFill>
                  <a:srgbClr val="000000">
                    <a:tint val="75000"/>
                  </a:srgbClr>
                </a:solidFill>
              </a:rPr>
              <a:pPr>
                <a:defRPr/>
              </a:pPr>
              <a:t>56</a:t>
            </a:fld>
            <a:endParaRPr lang="en-US" sz="1800" kern="0">
              <a:solidFill>
                <a:srgbClr val="000000">
                  <a:tint val="75000"/>
                </a:srgbClr>
              </a:solidFill>
            </a:endParaRPr>
          </a:p>
        </p:txBody>
      </p:sp>
      <p:sp>
        <p:nvSpPr>
          <p:cNvPr id="6" name="Rectangle 5"/>
          <p:cNvSpPr/>
          <p:nvPr/>
        </p:nvSpPr>
        <p:spPr>
          <a:xfrm>
            <a:off x="8948241" y="289509"/>
            <a:ext cx="2974521" cy="369332"/>
          </a:xfrm>
          <a:prstGeom prst="rect">
            <a:avLst/>
          </a:prstGeom>
          <a:solidFill>
            <a:schemeClr val="tx2"/>
          </a:solidFill>
        </p:spPr>
        <p:txBody>
          <a:bodyPr wrap="square">
            <a:spAutoFit/>
          </a:bodyPr>
          <a:lstStyle/>
          <a:p>
            <a:pPr algn="r">
              <a:defRPr/>
            </a:pPr>
            <a:r>
              <a:rPr lang="en-US" b="1" kern="0" dirty="0">
                <a:solidFill>
                  <a:srgbClr val="FFFFFF"/>
                </a:solidFill>
              </a:rPr>
              <a:t>Pricing Related Goods</a:t>
            </a:r>
          </a:p>
        </p:txBody>
      </p:sp>
      <p:grpSp>
        <p:nvGrpSpPr>
          <p:cNvPr id="26" name="Group 25"/>
          <p:cNvGrpSpPr/>
          <p:nvPr/>
        </p:nvGrpSpPr>
        <p:grpSpPr>
          <a:xfrm>
            <a:off x="8767250" y="1297301"/>
            <a:ext cx="3155512" cy="2288988"/>
            <a:chOff x="1126778" y="4395831"/>
            <a:chExt cx="3155512" cy="2288988"/>
          </a:xfrm>
        </p:grpSpPr>
        <p:cxnSp>
          <p:nvCxnSpPr>
            <p:cNvPr id="8" name="Straight Connector 7"/>
            <p:cNvCxnSpPr/>
            <p:nvPr/>
          </p:nvCxnSpPr>
          <p:spPr>
            <a:xfrm>
              <a:off x="1608364" y="4563836"/>
              <a:ext cx="0" cy="1632857"/>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8364" y="6196693"/>
              <a:ext cx="2139043"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47254" y="6167754"/>
              <a:ext cx="2735036" cy="517065"/>
            </a:xfrm>
            <a:prstGeom prst="rect">
              <a:avLst/>
            </a:prstGeom>
            <a:noFill/>
          </p:spPr>
          <p:txBody>
            <a:bodyPr wrap="square" lIns="182880" tIns="146304" rIns="182880" bIns="146304" rtlCol="0">
              <a:spAutoFit/>
            </a:bodyPr>
            <a:lstStyle/>
            <a:p>
              <a:pPr>
                <a:lnSpc>
                  <a:spcPct val="90000"/>
                </a:lnSpc>
                <a:defRPr/>
              </a:pPr>
              <a:r>
                <a:rPr lang="en-US" sz="1600" kern="0" dirty="0">
                  <a:gradFill>
                    <a:gsLst>
                      <a:gs pos="2917">
                        <a:srgbClr val="000000">
                          <a:lumMod val="65000"/>
                          <a:lumOff val="35000"/>
                        </a:srgbClr>
                      </a:gs>
                      <a:gs pos="30000">
                        <a:srgbClr val="000000">
                          <a:lumMod val="65000"/>
                          <a:lumOff val="35000"/>
                        </a:srgbClr>
                      </a:gs>
                    </a:gsLst>
                    <a:lin ang="5400000" scaled="0"/>
                  </a:gradFill>
                </a:rPr>
                <a:t>Price of </a:t>
              </a:r>
              <a:r>
                <a:rPr lang="en-US" sz="1600" b="1" u="sng" kern="0" dirty="0">
                  <a:gradFill>
                    <a:gsLst>
                      <a:gs pos="2917">
                        <a:srgbClr val="000000">
                          <a:lumMod val="65000"/>
                          <a:lumOff val="35000"/>
                        </a:srgbClr>
                      </a:gs>
                      <a:gs pos="30000">
                        <a:srgbClr val="000000">
                          <a:lumMod val="65000"/>
                          <a:lumOff val="35000"/>
                        </a:srgbClr>
                      </a:gs>
                    </a:gsLst>
                    <a:lin ang="5400000" scaled="0"/>
                  </a:gradFill>
                </a:rPr>
                <a:t>Complement</a:t>
              </a:r>
            </a:p>
          </p:txBody>
        </p:sp>
        <p:sp>
          <p:nvSpPr>
            <p:cNvPr id="12" name="TextBox 11"/>
            <p:cNvSpPr txBox="1"/>
            <p:nvPr/>
          </p:nvSpPr>
          <p:spPr>
            <a:xfrm rot="16200000">
              <a:off x="470410" y="5052199"/>
              <a:ext cx="1829801" cy="517065"/>
            </a:xfrm>
            <a:prstGeom prst="rect">
              <a:avLst/>
            </a:prstGeom>
            <a:noFill/>
          </p:spPr>
          <p:txBody>
            <a:bodyPr wrap="square" lIns="182880" tIns="146304" rIns="182880" bIns="146304" rtlCol="0">
              <a:spAutoFit/>
            </a:bodyPr>
            <a:lstStyle/>
            <a:p>
              <a:pPr algn="ctr">
                <a:lnSpc>
                  <a:spcPct val="90000"/>
                </a:lnSpc>
                <a:defRPr/>
              </a:pPr>
              <a:r>
                <a:rPr lang="en-US" sz="1600" kern="0" dirty="0">
                  <a:gradFill>
                    <a:gsLst>
                      <a:gs pos="2917">
                        <a:srgbClr val="000000">
                          <a:lumMod val="65000"/>
                          <a:lumOff val="35000"/>
                        </a:srgbClr>
                      </a:gs>
                      <a:gs pos="30000">
                        <a:srgbClr val="000000">
                          <a:lumMod val="65000"/>
                          <a:lumOff val="35000"/>
                        </a:srgbClr>
                      </a:gs>
                    </a:gsLst>
                    <a:lin ang="5400000" scaled="0"/>
                  </a:gradFill>
                </a:rPr>
                <a:t>Sales of Good</a:t>
              </a:r>
            </a:p>
          </p:txBody>
        </p:sp>
        <p:cxnSp>
          <p:nvCxnSpPr>
            <p:cNvPr id="22" name="Straight Connector 21"/>
            <p:cNvCxnSpPr/>
            <p:nvPr/>
          </p:nvCxnSpPr>
          <p:spPr>
            <a:xfrm flipH="1" flipV="1">
              <a:off x="1766063" y="4836545"/>
              <a:ext cx="1490794" cy="122606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767250" y="3556493"/>
            <a:ext cx="3155512" cy="2288988"/>
            <a:chOff x="1126778" y="4395831"/>
            <a:chExt cx="3155512" cy="2288988"/>
          </a:xfrm>
        </p:grpSpPr>
        <p:cxnSp>
          <p:nvCxnSpPr>
            <p:cNvPr id="28" name="Straight Connector 27"/>
            <p:cNvCxnSpPr/>
            <p:nvPr/>
          </p:nvCxnSpPr>
          <p:spPr>
            <a:xfrm>
              <a:off x="1608364" y="4563836"/>
              <a:ext cx="0" cy="1632857"/>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08364" y="6196693"/>
              <a:ext cx="2139043"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47254" y="6167754"/>
              <a:ext cx="2735036" cy="517065"/>
            </a:xfrm>
            <a:prstGeom prst="rect">
              <a:avLst/>
            </a:prstGeom>
            <a:noFill/>
          </p:spPr>
          <p:txBody>
            <a:bodyPr wrap="square" lIns="182880" tIns="146304" rIns="182880" bIns="146304" rtlCol="0">
              <a:spAutoFit/>
            </a:bodyPr>
            <a:lstStyle/>
            <a:p>
              <a:pPr>
                <a:lnSpc>
                  <a:spcPct val="90000"/>
                </a:lnSpc>
                <a:defRPr/>
              </a:pPr>
              <a:r>
                <a:rPr lang="en-US" sz="1600" kern="0" dirty="0">
                  <a:gradFill>
                    <a:gsLst>
                      <a:gs pos="2917">
                        <a:srgbClr val="000000">
                          <a:lumMod val="65000"/>
                          <a:lumOff val="35000"/>
                        </a:srgbClr>
                      </a:gs>
                      <a:gs pos="30000">
                        <a:srgbClr val="000000">
                          <a:lumMod val="65000"/>
                          <a:lumOff val="35000"/>
                        </a:srgbClr>
                      </a:gs>
                    </a:gsLst>
                    <a:lin ang="5400000" scaled="0"/>
                  </a:gradFill>
                </a:rPr>
                <a:t>Price of </a:t>
              </a:r>
              <a:r>
                <a:rPr lang="en-US" sz="1600" b="1" u="sng" kern="0" dirty="0">
                  <a:gradFill>
                    <a:gsLst>
                      <a:gs pos="2917">
                        <a:srgbClr val="000000">
                          <a:lumMod val="65000"/>
                          <a:lumOff val="35000"/>
                        </a:srgbClr>
                      </a:gs>
                      <a:gs pos="30000">
                        <a:srgbClr val="000000">
                          <a:lumMod val="65000"/>
                          <a:lumOff val="35000"/>
                        </a:srgbClr>
                      </a:gs>
                    </a:gsLst>
                    <a:lin ang="5400000" scaled="0"/>
                  </a:gradFill>
                </a:rPr>
                <a:t>Substitute</a:t>
              </a:r>
            </a:p>
          </p:txBody>
        </p:sp>
        <p:sp>
          <p:nvSpPr>
            <p:cNvPr id="31" name="TextBox 30"/>
            <p:cNvSpPr txBox="1"/>
            <p:nvPr/>
          </p:nvSpPr>
          <p:spPr>
            <a:xfrm rot="16200000">
              <a:off x="470410" y="5052199"/>
              <a:ext cx="1829801" cy="517065"/>
            </a:xfrm>
            <a:prstGeom prst="rect">
              <a:avLst/>
            </a:prstGeom>
            <a:noFill/>
          </p:spPr>
          <p:txBody>
            <a:bodyPr wrap="square" lIns="182880" tIns="146304" rIns="182880" bIns="146304" rtlCol="0">
              <a:spAutoFit/>
            </a:bodyPr>
            <a:lstStyle/>
            <a:p>
              <a:pPr algn="ctr">
                <a:lnSpc>
                  <a:spcPct val="90000"/>
                </a:lnSpc>
                <a:defRPr/>
              </a:pPr>
              <a:r>
                <a:rPr lang="en-US" sz="1600" kern="0" dirty="0">
                  <a:gradFill>
                    <a:gsLst>
                      <a:gs pos="2917">
                        <a:srgbClr val="000000">
                          <a:lumMod val="65000"/>
                          <a:lumOff val="35000"/>
                        </a:srgbClr>
                      </a:gs>
                      <a:gs pos="30000">
                        <a:srgbClr val="000000">
                          <a:lumMod val="65000"/>
                          <a:lumOff val="35000"/>
                        </a:srgbClr>
                      </a:gs>
                    </a:gsLst>
                    <a:lin ang="5400000" scaled="0"/>
                  </a:gradFill>
                </a:rPr>
                <a:t>Sales of Good</a:t>
              </a:r>
            </a:p>
          </p:txBody>
        </p:sp>
        <p:cxnSp>
          <p:nvCxnSpPr>
            <p:cNvPr id="32" name="Straight Connector 31"/>
            <p:cNvCxnSpPr/>
            <p:nvPr/>
          </p:nvCxnSpPr>
          <p:spPr>
            <a:xfrm flipV="1">
              <a:off x="1804597" y="4797320"/>
              <a:ext cx="1322614" cy="12083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8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Elasticity Rule 2</a:t>
            </a:r>
          </a:p>
        </p:txBody>
      </p:sp>
      <p:sp>
        <p:nvSpPr>
          <p:cNvPr id="3" name="Content Placeholder 2"/>
          <p:cNvSpPr>
            <a:spLocks noGrp="1"/>
          </p:cNvSpPr>
          <p:nvPr>
            <p:ph idx="1"/>
          </p:nvPr>
        </p:nvSpPr>
        <p:spPr>
          <a:xfrm>
            <a:off x="838199" y="1637414"/>
            <a:ext cx="11105707" cy="4404612"/>
          </a:xfrm>
        </p:spPr>
        <p:txBody>
          <a:bodyPr>
            <a:normAutofit fontScale="92500" lnSpcReduction="10000"/>
          </a:bodyPr>
          <a:lstStyle/>
          <a:p>
            <a:r>
              <a:rPr lang="en-US" dirty="0"/>
              <a:t>Suppose we sell </a:t>
            </a:r>
            <a:r>
              <a:rPr lang="en-US" i="1" dirty="0"/>
              <a:t>n</a:t>
            </a:r>
            <a:r>
              <a:rPr lang="en-US" dirty="0"/>
              <a:t> goods indexed </a:t>
            </a:r>
            <a:r>
              <a:rPr lang="en-US" dirty="0" err="1"/>
              <a:t>i</a:t>
            </a:r>
            <a:r>
              <a:rPr lang="en-US" dirty="0"/>
              <a:t>=1,…,n</a:t>
            </a:r>
          </a:p>
          <a:p>
            <a:r>
              <a:rPr lang="en-US" altLang="en-US" dirty="0"/>
              <a:t>Demands </a:t>
            </a:r>
            <a:r>
              <a:rPr lang="en-US" altLang="en-US" i="1" dirty="0"/>
              <a:t>x</a:t>
            </a:r>
            <a:r>
              <a:rPr lang="en-US" altLang="en-US" i="1" baseline="-25000" dirty="0"/>
              <a:t>i</a:t>
            </a:r>
            <a:r>
              <a:rPr lang="en-US" altLang="en-US" dirty="0"/>
              <a:t>(</a:t>
            </a:r>
            <a:r>
              <a:rPr lang="en-US" altLang="en-US" b="1" dirty="0"/>
              <a:t>p</a:t>
            </a:r>
            <a:r>
              <a:rPr lang="en-US" altLang="en-US" dirty="0"/>
              <a:t>) </a:t>
            </a:r>
          </a:p>
          <a:p>
            <a:r>
              <a:rPr lang="en-US" altLang="en-US" dirty="0"/>
              <a:t>Profit </a:t>
            </a:r>
          </a:p>
          <a:p>
            <a:endParaRPr lang="en-US" altLang="en-US" dirty="0"/>
          </a:p>
          <a:p>
            <a:r>
              <a:rPr lang="en-US" altLang="en-US" dirty="0"/>
              <a:t>If we assume constant marginal cost, this simplification is an example of selling the same good in multiple markets or to multiple customer “types” </a:t>
            </a:r>
          </a:p>
          <a:p>
            <a:r>
              <a:rPr lang="en-US" altLang="en-US" dirty="0"/>
              <a:t>Cross-price elasticity</a:t>
            </a:r>
          </a:p>
          <a:p>
            <a:endParaRPr lang="en-US" altLang="en-US" dirty="0"/>
          </a:p>
          <a:p>
            <a:r>
              <a:rPr lang="en-US" altLang="en-US" dirty="0"/>
              <a:t>Note no minus sign. </a:t>
            </a:r>
          </a:p>
          <a:p>
            <a:r>
              <a:rPr lang="en-US" altLang="en-US" dirty="0"/>
              <a:t>Positive </a:t>
            </a:r>
            <a:r>
              <a:rPr lang="en-US" altLang="en-US" dirty="0">
                <a:sym typeface="Wingdings" panose="05000000000000000000" pitchFamily="2" charset="2"/>
              </a:rPr>
              <a:t> substitutes; Negative  complements </a:t>
            </a:r>
            <a:r>
              <a:rPr lang="en-US" altLang="en-US" dirty="0"/>
              <a:t> </a:t>
            </a:r>
            <a:endParaRPr lang="en-US" dirty="0"/>
          </a:p>
        </p:txBody>
      </p:sp>
      <p:graphicFrame>
        <p:nvGraphicFramePr>
          <p:cNvPr id="4" name="Object 3072"/>
          <p:cNvGraphicFramePr>
            <a:graphicFrameLocks noChangeAspect="1"/>
          </p:cNvGraphicFramePr>
          <p:nvPr>
            <p:extLst>
              <p:ext uri="{D42A27DB-BD31-4B8C-83A1-F6EECF244321}">
                <p14:modId xmlns:p14="http://schemas.microsoft.com/office/powerpoint/2010/main" val="4095347833"/>
              </p:ext>
            </p:extLst>
          </p:nvPr>
        </p:nvGraphicFramePr>
        <p:xfrm>
          <a:off x="2108200" y="2738438"/>
          <a:ext cx="3276600" cy="587375"/>
        </p:xfrm>
        <a:graphic>
          <a:graphicData uri="http://schemas.openxmlformats.org/presentationml/2006/ole">
            <mc:AlternateContent xmlns:mc="http://schemas.openxmlformats.org/markup-compatibility/2006">
              <mc:Choice xmlns:v="urn:schemas-microsoft-com:vml" Requires="v">
                <p:oleObj spid="_x0000_s8194" name="Equation" r:id="rId3" imgW="1625400" imgH="291960" progId="Equation.3">
                  <p:embed/>
                </p:oleObj>
              </mc:Choice>
              <mc:Fallback>
                <p:oleObj name="Equation" r:id="rId3" imgW="1625400" imgH="291960" progId="Equation.3">
                  <p:embed/>
                  <p:pic>
                    <p:nvPicPr>
                      <p:cNvPr id="4" name="Object 3072"/>
                      <p:cNvPicPr>
                        <a:picLocks noChangeAspect="1" noChangeArrowheads="1"/>
                      </p:cNvPicPr>
                      <p:nvPr/>
                    </p:nvPicPr>
                    <p:blipFill>
                      <a:blip r:embed="rId4"/>
                      <a:srcRect/>
                      <a:stretch>
                        <a:fillRect/>
                      </a:stretch>
                    </p:blipFill>
                    <p:spPr bwMode="auto">
                      <a:xfrm>
                        <a:off x="2108200" y="2738438"/>
                        <a:ext cx="3276600"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073"/>
          <p:cNvGraphicFramePr>
            <a:graphicFrameLocks noChangeAspect="1"/>
          </p:cNvGraphicFramePr>
          <p:nvPr>
            <p:extLst>
              <p:ext uri="{D42A27DB-BD31-4B8C-83A1-F6EECF244321}">
                <p14:modId xmlns:p14="http://schemas.microsoft.com/office/powerpoint/2010/main" val="1195790936"/>
              </p:ext>
            </p:extLst>
          </p:nvPr>
        </p:nvGraphicFramePr>
        <p:xfrm>
          <a:off x="4216879" y="4135243"/>
          <a:ext cx="1803400" cy="976313"/>
        </p:xfrm>
        <a:graphic>
          <a:graphicData uri="http://schemas.openxmlformats.org/presentationml/2006/ole">
            <mc:AlternateContent xmlns:mc="http://schemas.openxmlformats.org/markup-compatibility/2006">
              <mc:Choice xmlns:v="urn:schemas-microsoft-com:vml" Requires="v">
                <p:oleObj spid="_x0000_s8195" name="Equation" r:id="rId5" imgW="888840" imgH="482400" progId="Equation.3">
                  <p:embed/>
                </p:oleObj>
              </mc:Choice>
              <mc:Fallback>
                <p:oleObj name="Equation" r:id="rId5" imgW="888840" imgH="482400" progId="Equation.3">
                  <p:embed/>
                  <p:pic>
                    <p:nvPicPr>
                      <p:cNvPr id="5" name="Object 30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6879" y="4135243"/>
                        <a:ext cx="1803400"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22747A4D-3637-4EAE-9BF1-5D90578B46D7}" type="slidenum">
              <a:rPr lang="en-US" smtClean="0"/>
              <a:t>57</a:t>
            </a:fld>
            <a:endParaRPr lang="en-US"/>
          </a:p>
        </p:txBody>
      </p:sp>
    </p:spTree>
    <p:extLst>
      <p:ext uri="{BB962C8B-B14F-4D97-AF65-F5344CB8AC3E}">
        <p14:creationId xmlns:p14="http://schemas.microsoft.com/office/powerpoint/2010/main" val="1152356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77422" y="1878375"/>
            <a:ext cx="1955800" cy="2634817"/>
          </a:xfrm>
        </p:spPr>
        <p:txBody>
          <a:bodyPr>
            <a:normAutofit/>
          </a:bodyPr>
          <a:lstStyle/>
          <a:p>
            <a:pPr algn="l"/>
            <a:r>
              <a:rPr lang="en-US" altLang="en-US" sz="3200" dirty="0"/>
              <a:t>Bundling</a:t>
            </a:r>
          </a:p>
        </p:txBody>
      </p:sp>
      <p:sp>
        <p:nvSpPr>
          <p:cNvPr id="1187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BC1BE1-F775-4C73-A95B-6F982A002F16}" type="slidenum">
              <a:rPr lang="en-US" altLang="en-US"/>
              <a:pPr eaLnBrk="1" hangingPunct="1"/>
              <a:t>58</a:t>
            </a:fld>
            <a:endParaRPr lang="en-US" altLang="en-US"/>
          </a:p>
        </p:txBody>
      </p:sp>
      <p:pic>
        <p:nvPicPr>
          <p:cNvPr id="4" name="Picture 3">
            <a:extLst>
              <a:ext uri="{FF2B5EF4-FFF2-40B4-BE49-F238E27FC236}">
                <a16:creationId xmlns:a16="http://schemas.microsoft.com/office/drawing/2014/main" id="{D97303B0-5BF8-4458-BFB5-8924E6608D95}"/>
              </a:ext>
            </a:extLst>
          </p:cNvPr>
          <p:cNvPicPr>
            <a:picLocks noChangeAspect="1"/>
          </p:cNvPicPr>
          <p:nvPr/>
        </p:nvPicPr>
        <p:blipFill>
          <a:blip r:embed="rId2"/>
          <a:stretch>
            <a:fillRect/>
          </a:stretch>
        </p:blipFill>
        <p:spPr>
          <a:xfrm>
            <a:off x="2833945" y="457331"/>
            <a:ext cx="4038439" cy="4769011"/>
          </a:xfrm>
          <a:prstGeom prst="rect">
            <a:avLst/>
          </a:prstGeom>
        </p:spPr>
      </p:pic>
      <p:pic>
        <p:nvPicPr>
          <p:cNvPr id="6" name="Picture 5">
            <a:extLst>
              <a:ext uri="{FF2B5EF4-FFF2-40B4-BE49-F238E27FC236}">
                <a16:creationId xmlns:a16="http://schemas.microsoft.com/office/drawing/2014/main" id="{422C7BB9-89CA-47BE-8B31-54DA9EA1652B}"/>
              </a:ext>
            </a:extLst>
          </p:cNvPr>
          <p:cNvPicPr>
            <a:picLocks noChangeAspect="1"/>
          </p:cNvPicPr>
          <p:nvPr/>
        </p:nvPicPr>
        <p:blipFill>
          <a:blip r:embed="rId3"/>
          <a:stretch>
            <a:fillRect/>
          </a:stretch>
        </p:blipFill>
        <p:spPr>
          <a:xfrm>
            <a:off x="2833945" y="5405437"/>
            <a:ext cx="1200150" cy="1133475"/>
          </a:xfrm>
          <a:prstGeom prst="rect">
            <a:avLst/>
          </a:prstGeom>
        </p:spPr>
      </p:pic>
      <p:pic>
        <p:nvPicPr>
          <p:cNvPr id="8" name="Picture 7">
            <a:extLst>
              <a:ext uri="{FF2B5EF4-FFF2-40B4-BE49-F238E27FC236}">
                <a16:creationId xmlns:a16="http://schemas.microsoft.com/office/drawing/2014/main" id="{D1782CE1-E805-4CF0-A01F-E0611FAF5BCD}"/>
              </a:ext>
            </a:extLst>
          </p:cNvPr>
          <p:cNvPicPr>
            <a:picLocks noChangeAspect="1"/>
          </p:cNvPicPr>
          <p:nvPr/>
        </p:nvPicPr>
        <p:blipFill>
          <a:blip r:embed="rId4"/>
          <a:stretch>
            <a:fillRect/>
          </a:stretch>
        </p:blipFill>
        <p:spPr>
          <a:xfrm>
            <a:off x="4254150" y="5657849"/>
            <a:ext cx="1485900" cy="628650"/>
          </a:xfrm>
          <a:prstGeom prst="rect">
            <a:avLst/>
          </a:prstGeom>
        </p:spPr>
      </p:pic>
      <p:pic>
        <p:nvPicPr>
          <p:cNvPr id="10" name="Picture 9">
            <a:extLst>
              <a:ext uri="{FF2B5EF4-FFF2-40B4-BE49-F238E27FC236}">
                <a16:creationId xmlns:a16="http://schemas.microsoft.com/office/drawing/2014/main" id="{14E931E6-7FF4-4721-8E7B-FDDE166DDE29}"/>
              </a:ext>
            </a:extLst>
          </p:cNvPr>
          <p:cNvPicPr>
            <a:picLocks noChangeAspect="1"/>
          </p:cNvPicPr>
          <p:nvPr/>
        </p:nvPicPr>
        <p:blipFill>
          <a:blip r:embed="rId5"/>
          <a:stretch>
            <a:fillRect/>
          </a:stretch>
        </p:blipFill>
        <p:spPr>
          <a:xfrm>
            <a:off x="7435690" y="-10421"/>
            <a:ext cx="4266704" cy="6858000"/>
          </a:xfrm>
          <a:prstGeom prst="rect">
            <a:avLst/>
          </a:prstGeom>
        </p:spPr>
      </p:pic>
      <p:pic>
        <p:nvPicPr>
          <p:cNvPr id="12" name="Picture 11">
            <a:extLst>
              <a:ext uri="{FF2B5EF4-FFF2-40B4-BE49-F238E27FC236}">
                <a16:creationId xmlns:a16="http://schemas.microsoft.com/office/drawing/2014/main" id="{D5A0B6AE-9B1D-462E-8CEC-B4699B47E97B}"/>
              </a:ext>
            </a:extLst>
          </p:cNvPr>
          <p:cNvPicPr>
            <a:picLocks noChangeAspect="1"/>
          </p:cNvPicPr>
          <p:nvPr/>
        </p:nvPicPr>
        <p:blipFill>
          <a:blip r:embed="rId6"/>
          <a:stretch>
            <a:fillRect/>
          </a:stretch>
        </p:blipFill>
        <p:spPr>
          <a:xfrm>
            <a:off x="6001512" y="5414962"/>
            <a:ext cx="1152525" cy="1123950"/>
          </a:xfrm>
          <a:prstGeom prst="rect">
            <a:avLst/>
          </a:prstGeom>
        </p:spPr>
      </p:pic>
    </p:spTree>
    <p:extLst>
      <p:ext uri="{BB962C8B-B14F-4D97-AF65-F5344CB8AC3E}">
        <p14:creationId xmlns:p14="http://schemas.microsoft.com/office/powerpoint/2010/main" val="1716288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Bundling</a:t>
            </a:r>
          </a:p>
        </p:txBody>
      </p:sp>
      <p:sp>
        <p:nvSpPr>
          <p:cNvPr id="3" name="Content Placeholder 2"/>
          <p:cNvSpPr>
            <a:spLocks noGrp="1"/>
          </p:cNvSpPr>
          <p:nvPr>
            <p:ph idx="1"/>
          </p:nvPr>
        </p:nvSpPr>
        <p:spPr/>
        <p:txBody>
          <a:bodyPr/>
          <a:lstStyle/>
          <a:p>
            <a:r>
              <a:rPr lang="en-US" dirty="0">
                <a:latin typeface="+mj-lt"/>
              </a:rPr>
              <a:t>Pure bundling: only sell the bundle</a:t>
            </a:r>
          </a:p>
          <a:p>
            <a:pPr lvl="1"/>
            <a:r>
              <a:rPr lang="en-US" dirty="0">
                <a:latin typeface="+mj-lt"/>
              </a:rPr>
              <a:t>Cars &amp; tires</a:t>
            </a:r>
          </a:p>
          <a:p>
            <a:pPr lvl="1"/>
            <a:r>
              <a:rPr lang="en-US" dirty="0">
                <a:latin typeface="+mj-lt"/>
              </a:rPr>
              <a:t>Cable TV</a:t>
            </a:r>
          </a:p>
          <a:p>
            <a:pPr lvl="1"/>
            <a:r>
              <a:rPr lang="en-US" dirty="0">
                <a:latin typeface="+mj-lt"/>
              </a:rPr>
              <a:t>Cars + feature “models”</a:t>
            </a:r>
          </a:p>
          <a:p>
            <a:pPr lvl="1"/>
            <a:endParaRPr lang="en-US" dirty="0">
              <a:latin typeface="+mj-lt"/>
            </a:endParaRPr>
          </a:p>
          <a:p>
            <a:r>
              <a:rPr lang="en-US" dirty="0">
                <a:latin typeface="+mj-lt"/>
              </a:rPr>
              <a:t>Mixed bundling: sell separately with a discount for bundle</a:t>
            </a:r>
          </a:p>
          <a:p>
            <a:pPr lvl="1"/>
            <a:r>
              <a:rPr lang="en-US" dirty="0">
                <a:latin typeface="+mj-lt"/>
              </a:rPr>
              <a:t>Video games w/ console</a:t>
            </a:r>
          </a:p>
          <a:p>
            <a:pPr lvl="1"/>
            <a:r>
              <a:rPr lang="en-US" dirty="0">
                <a:latin typeface="+mj-lt"/>
              </a:rPr>
              <a:t>Sports passes (clubs, ski resorts)</a:t>
            </a:r>
          </a:p>
          <a:p>
            <a:pPr lvl="1"/>
            <a:endParaRPr lang="en-US" dirty="0"/>
          </a:p>
        </p:txBody>
      </p:sp>
      <p:sp>
        <p:nvSpPr>
          <p:cNvPr id="4" name="Slide Number Placeholder 3"/>
          <p:cNvSpPr>
            <a:spLocks noGrp="1"/>
          </p:cNvSpPr>
          <p:nvPr>
            <p:ph type="sldNum" sz="quarter" idx="12"/>
          </p:nvPr>
        </p:nvSpPr>
        <p:spPr/>
        <p:txBody>
          <a:bodyPr/>
          <a:lstStyle/>
          <a:p>
            <a:fld id="{22747A4D-3637-4EAE-9BF1-5D90578B46D7}" type="slidenum">
              <a:rPr lang="en-US" smtClean="0"/>
              <a:t>59</a:t>
            </a:fld>
            <a:endParaRPr lang="en-US"/>
          </a:p>
        </p:txBody>
      </p:sp>
    </p:spTree>
    <p:extLst>
      <p:ext uri="{BB962C8B-B14F-4D97-AF65-F5344CB8AC3E}">
        <p14:creationId xmlns:p14="http://schemas.microsoft.com/office/powerpoint/2010/main" val="130637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p:sp>
        <p:nvSpPr>
          <p:cNvPr id="3" name="Content Placeholder 2"/>
          <p:cNvSpPr>
            <a:spLocks noGrp="1"/>
          </p:cNvSpPr>
          <p:nvPr>
            <p:ph idx="1"/>
          </p:nvPr>
        </p:nvSpPr>
        <p:spPr>
          <a:xfrm>
            <a:off x="5121716" y="995363"/>
            <a:ext cx="6880746" cy="4873625"/>
          </a:xfrm>
        </p:spPr>
        <p:txBody>
          <a:bodyPr/>
          <a:lstStyle/>
          <a:p>
            <a:pPr marL="0" indent="0">
              <a:buNone/>
            </a:pPr>
            <a:endParaRPr lang="en-US" dirty="0"/>
          </a:p>
          <a:p>
            <a:pPr marL="0" indent="0">
              <a:buNone/>
            </a:pPr>
            <a:endParaRPr lang="en-US" sz="1600" dirty="0"/>
          </a:p>
          <a:p>
            <a:pPr marL="0" indent="0">
              <a:buNone/>
            </a:pPr>
            <a:endParaRPr lang="en-US" sz="1600" i="1" dirty="0">
              <a:solidFill>
                <a:schemeClr val="tx2"/>
              </a:solidFill>
            </a:endParaRPr>
          </a:p>
          <a:p>
            <a:pPr marL="0" indent="0">
              <a:buNone/>
            </a:pPr>
            <a:endParaRPr lang="en-US" sz="1600" i="1"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p:txBody>
      </p:sp>
      <p:sp>
        <p:nvSpPr>
          <p:cNvPr id="4" name="Text Placeholder 3"/>
          <p:cNvSpPr>
            <a:spLocks noGrp="1"/>
          </p:cNvSpPr>
          <p:nvPr>
            <p:ph type="body" sz="half" idx="2"/>
          </p:nvPr>
        </p:nvSpPr>
        <p:spPr/>
        <p:txBody>
          <a:bodyPr>
            <a:normAutofit/>
          </a:bodyPr>
          <a:lstStyle/>
          <a:p>
            <a:endParaRPr lang="en-US" dirty="0"/>
          </a:p>
          <a:p>
            <a:r>
              <a:rPr lang="en-US" dirty="0">
                <a:solidFill>
                  <a:schemeClr val="tx2"/>
                </a:solidFill>
              </a:rPr>
              <a:t>Idea: with these “solution functions” for the goods we don’t care about, lets plug them back in to the original utility function…</a:t>
            </a:r>
          </a:p>
          <a:p>
            <a:endParaRPr lang="en-US" dirty="0">
              <a:solidFill>
                <a:schemeClr val="tx2"/>
              </a:solidFill>
            </a:endParaRPr>
          </a:p>
          <a:p>
            <a:endParaRPr lang="en-US" dirty="0">
              <a:solidFill>
                <a:schemeClr val="tx2"/>
              </a:solidFill>
            </a:endParaRPr>
          </a:p>
          <a:p>
            <a:r>
              <a:rPr lang="en-US" dirty="0">
                <a:solidFill>
                  <a:schemeClr val="tx2"/>
                </a:solidFill>
              </a:rPr>
              <a:t>This reduces the problem to a function of a bunch of parameters (e.g., </a:t>
            </a:r>
            <a:r>
              <a:rPr lang="en-US" i="1" dirty="0">
                <a:solidFill>
                  <a:schemeClr val="tx2"/>
                </a:solidFill>
              </a:rPr>
              <a:t>m </a:t>
            </a:r>
            <a:r>
              <a:rPr lang="en-US" dirty="0">
                <a:solidFill>
                  <a:schemeClr val="tx2"/>
                </a:solidFill>
              </a:rPr>
              <a:t>and</a:t>
            </a:r>
            <a:r>
              <a:rPr lang="en-US" i="1" dirty="0">
                <a:solidFill>
                  <a:schemeClr val="tx2"/>
                </a:solidFill>
              </a:rPr>
              <a:t> b</a:t>
            </a:r>
            <a:r>
              <a:rPr lang="en-US" dirty="0">
                <a:solidFill>
                  <a:schemeClr val="tx2"/>
                </a:solidFill>
              </a:rPr>
              <a:t>) rather than variables (e.g., </a:t>
            </a:r>
            <a:r>
              <a:rPr lang="en-US" i="1" dirty="0">
                <a:solidFill>
                  <a:schemeClr val="tx2"/>
                </a:solidFill>
              </a:rPr>
              <a:t>y</a:t>
            </a:r>
            <a:r>
              <a:rPr lang="en-US" dirty="0">
                <a:solidFill>
                  <a:schemeClr val="tx2"/>
                </a:solidFill>
              </a:rPr>
              <a:t> and </a:t>
            </a:r>
            <a:r>
              <a:rPr lang="en-US" i="1" dirty="0">
                <a:solidFill>
                  <a:schemeClr val="tx2"/>
                </a:solidFill>
              </a:rPr>
              <a:t>x</a:t>
            </a:r>
            <a:r>
              <a:rPr lang="en-US" dirty="0">
                <a:solidFill>
                  <a:schemeClr val="tx2"/>
                </a:solidFill>
              </a:rPr>
              <a:t>).</a:t>
            </a:r>
          </a:p>
          <a:p>
            <a:r>
              <a:rPr lang="en-US" dirty="0">
                <a:solidFill>
                  <a:schemeClr val="tx2"/>
                </a:solidFill>
              </a:rPr>
              <a:t>	</a:t>
            </a:r>
          </a:p>
          <a:p>
            <a:r>
              <a:rPr lang="en-US" dirty="0">
                <a:solidFill>
                  <a:schemeClr val="tx2"/>
                </a:solidFill>
              </a:rPr>
              <a:t>	</a:t>
            </a:r>
            <a:r>
              <a:rPr lang="en-US" sz="1400" dirty="0">
                <a:solidFill>
                  <a:schemeClr val="tx2"/>
                </a:solidFill>
              </a:rPr>
              <a:t>This is useful; parameters aren’t		 complicated but variables are!</a:t>
            </a:r>
          </a:p>
        </p:txBody>
      </p:sp>
    </p:spTree>
    <p:extLst>
      <p:ext uri="{BB962C8B-B14F-4D97-AF65-F5344CB8AC3E}">
        <p14:creationId xmlns:p14="http://schemas.microsoft.com/office/powerpoint/2010/main" val="578678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Conceptualizing bundles</a:t>
            </a:r>
          </a:p>
        </p:txBody>
      </p:sp>
      <p:sp>
        <p:nvSpPr>
          <p:cNvPr id="3" name="Content Placeholder 2"/>
          <p:cNvSpPr>
            <a:spLocks noGrp="1"/>
          </p:cNvSpPr>
          <p:nvPr>
            <p:ph idx="1"/>
          </p:nvPr>
        </p:nvSpPr>
        <p:spPr/>
        <p:txBody>
          <a:bodyPr>
            <a:normAutofit/>
          </a:bodyPr>
          <a:lstStyle/>
          <a:p>
            <a:r>
              <a:rPr lang="en-US" sz="2200" dirty="0">
                <a:latin typeface="+mj-lt"/>
              </a:rPr>
              <a:t>A bundle can be thought of as a “conditional discount”. E.g. If you buy good 1, I’ll give you a discount on good 2.</a:t>
            </a:r>
          </a:p>
          <a:p>
            <a:pPr marL="457200" lvl="1" indent="0">
              <a:buNone/>
            </a:pPr>
            <a:r>
              <a:rPr lang="en-US" sz="1400" dirty="0">
                <a:latin typeface="+mj-lt"/>
              </a:rPr>
              <a:t>This lets firm give “targeted offers”</a:t>
            </a:r>
          </a:p>
          <a:p>
            <a:pPr marL="0" indent="0">
              <a:buNone/>
            </a:pPr>
            <a:endParaRPr lang="en-US" sz="2200" dirty="0">
              <a:latin typeface="+mj-lt"/>
            </a:endParaRPr>
          </a:p>
          <a:p>
            <a:r>
              <a:rPr lang="en-US" sz="2200" dirty="0">
                <a:latin typeface="+mj-lt"/>
              </a:rPr>
              <a:t>Powerful when valuation of good 2 is much lower if I already have good 1. </a:t>
            </a:r>
          </a:p>
          <a:p>
            <a:pPr marL="457200" lvl="1" indent="0">
              <a:buNone/>
            </a:pPr>
            <a:r>
              <a:rPr lang="en-US" sz="1400" dirty="0">
                <a:latin typeface="+mj-lt"/>
              </a:rPr>
              <a:t>Gym memberships bundle many partner locations for a small increase in price because otherwise people would rarely buy more than 1.</a:t>
            </a:r>
          </a:p>
          <a:p>
            <a:endParaRPr lang="en-US" sz="2200" dirty="0">
              <a:latin typeface="+mj-lt"/>
            </a:endParaRPr>
          </a:p>
          <a:p>
            <a:r>
              <a:rPr lang="en-US" sz="2200" dirty="0">
                <a:latin typeface="+mj-lt"/>
              </a:rPr>
              <a:t>Makes pricing easier since valuation of bundle more similar than “one off” demand. </a:t>
            </a:r>
          </a:p>
          <a:p>
            <a:pPr marL="457200" lvl="1" indent="0">
              <a:buNone/>
            </a:pPr>
            <a:r>
              <a:rPr lang="en-US" sz="1400" dirty="0">
                <a:latin typeface="+mj-lt"/>
              </a:rPr>
              <a:t>Also interesting bargaining power aspects.  </a:t>
            </a:r>
          </a:p>
          <a:p>
            <a:endParaRPr lang="en-US" dirty="0"/>
          </a:p>
        </p:txBody>
      </p:sp>
      <p:sp>
        <p:nvSpPr>
          <p:cNvPr id="4" name="Slide Number Placeholder 3"/>
          <p:cNvSpPr>
            <a:spLocks noGrp="1"/>
          </p:cNvSpPr>
          <p:nvPr>
            <p:ph type="sldNum" sz="quarter" idx="12"/>
          </p:nvPr>
        </p:nvSpPr>
        <p:spPr/>
        <p:txBody>
          <a:bodyPr/>
          <a:lstStyle/>
          <a:p>
            <a:fld id="{22747A4D-3637-4EAE-9BF1-5D90578B46D7}" type="slidenum">
              <a:rPr lang="en-US" smtClean="0"/>
              <a:t>60</a:t>
            </a:fld>
            <a:endParaRPr lang="en-US" dirty="0"/>
          </a:p>
        </p:txBody>
      </p:sp>
      <p:pic>
        <p:nvPicPr>
          <p:cNvPr id="6" name="Picture 5">
            <a:extLst>
              <a:ext uri="{FF2B5EF4-FFF2-40B4-BE49-F238E27FC236}">
                <a16:creationId xmlns:a16="http://schemas.microsoft.com/office/drawing/2014/main" id="{C80DD05F-7A88-4D61-ACDC-C5521BAD0B5C}"/>
              </a:ext>
            </a:extLst>
          </p:cNvPr>
          <p:cNvPicPr>
            <a:picLocks noChangeAspect="1"/>
          </p:cNvPicPr>
          <p:nvPr/>
        </p:nvPicPr>
        <p:blipFill>
          <a:blip r:embed="rId2"/>
          <a:stretch>
            <a:fillRect/>
          </a:stretch>
        </p:blipFill>
        <p:spPr>
          <a:xfrm>
            <a:off x="4619538" y="4750229"/>
            <a:ext cx="3526565" cy="844220"/>
          </a:xfrm>
          <a:prstGeom prst="rect">
            <a:avLst/>
          </a:prstGeom>
        </p:spPr>
      </p:pic>
    </p:spTree>
    <p:extLst>
      <p:ext uri="{BB962C8B-B14F-4D97-AF65-F5344CB8AC3E}">
        <p14:creationId xmlns:p14="http://schemas.microsoft.com/office/powerpoint/2010/main" val="4100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EF9381-17A0-4DC8-813B-40F1A6DC64D8}" type="slidenum">
              <a:rPr lang="en-US" altLang="en-US"/>
              <a:pPr eaLnBrk="1" hangingPunct="1"/>
              <a:t>61</a:t>
            </a:fld>
            <a:endParaRPr lang="en-US" altLang="en-US"/>
          </a:p>
        </p:txBody>
      </p:sp>
      <p:sp>
        <p:nvSpPr>
          <p:cNvPr id="121861" name="Rectangle 2"/>
          <p:cNvSpPr>
            <a:spLocks noGrp="1" noChangeArrowheads="1"/>
          </p:cNvSpPr>
          <p:nvPr>
            <p:ph type="title"/>
          </p:nvPr>
        </p:nvSpPr>
        <p:spPr/>
        <p:txBody>
          <a:bodyPr/>
          <a:lstStyle/>
          <a:p>
            <a:pPr eaLnBrk="1" hangingPunct="1"/>
            <a:r>
              <a:rPr lang="en-US" altLang="en-US" dirty="0"/>
              <a:t>Utilities with Independent Values</a:t>
            </a:r>
          </a:p>
        </p:txBody>
      </p:sp>
      <p:graphicFrame>
        <p:nvGraphicFramePr>
          <p:cNvPr id="115778" name="Group 66"/>
          <p:cNvGraphicFramePr>
            <a:graphicFrameLocks noGrp="1"/>
          </p:cNvGraphicFramePr>
          <p:nvPr/>
        </p:nvGraphicFramePr>
        <p:xfrm>
          <a:off x="3505200" y="1600200"/>
          <a:ext cx="5638800" cy="4038602"/>
        </p:xfrm>
        <a:graphic>
          <a:graphicData uri="http://schemas.openxmlformats.org/drawingml/2006/table">
            <a:tbl>
              <a:tblPr/>
              <a:tblGrid>
                <a:gridCol w="3090863">
                  <a:extLst>
                    <a:ext uri="{9D8B030D-6E8A-4147-A177-3AD203B41FA5}">
                      <a16:colId xmlns:a16="http://schemas.microsoft.com/office/drawing/2014/main" val="20000"/>
                    </a:ext>
                  </a:extLst>
                </a:gridCol>
                <a:gridCol w="2547937">
                  <a:extLst>
                    <a:ext uri="{9D8B030D-6E8A-4147-A177-3AD203B41FA5}">
                      <a16:colId xmlns:a16="http://schemas.microsoft.com/office/drawing/2014/main" val="20001"/>
                    </a:ext>
                  </a:extLst>
                </a:gridCol>
              </a:tblGrid>
              <a:tr h="808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Action</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Utility</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4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Buy Nothing</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0</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8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Buy Good 1</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a:ln>
                            <a:noFill/>
                          </a:ln>
                          <a:solidFill>
                            <a:schemeClr val="tx1"/>
                          </a:solidFill>
                          <a:effectLst/>
                          <a:latin typeface="Times New Roman" pitchFamily="18" charset="0"/>
                          <a:cs typeface="Times New Roman" pitchFamily="18" charset="0"/>
                        </a:rPr>
                        <a:t>v</a:t>
                      </a:r>
                      <a:r>
                        <a:rPr kumimoji="0" lang="en-US" sz="3200" b="0" i="0" u="none" strike="noStrike" cap="none" normalizeH="0" baseline="-30000">
                          <a:ln>
                            <a:noFill/>
                          </a:ln>
                          <a:solidFill>
                            <a:schemeClr val="tx1"/>
                          </a:solidFill>
                          <a:effectLst/>
                          <a:latin typeface="Times New Roman" pitchFamily="18" charset="0"/>
                          <a:cs typeface="Times New Roman" pitchFamily="18" charset="0"/>
                        </a:rPr>
                        <a:t>1</a:t>
                      </a:r>
                      <a:r>
                        <a:rPr kumimoji="0" lang="en-US" sz="3200" b="0" i="0" u="none" strike="noStrike" cap="none" normalizeH="0" baseline="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a:ln>
                            <a:noFill/>
                          </a:ln>
                          <a:solidFill>
                            <a:schemeClr val="tx1"/>
                          </a:solidFill>
                          <a:effectLst/>
                          <a:latin typeface="Times New Roman" pitchFamily="18" charset="0"/>
                          <a:cs typeface="Times New Roman" pitchFamily="18" charset="0"/>
                        </a:rPr>
                        <a:t>p</a:t>
                      </a:r>
                      <a:r>
                        <a:rPr kumimoji="0" lang="en-US" sz="3200" b="0" i="0" u="none" strike="noStrike" cap="none" normalizeH="0" baseline="-30000">
                          <a:ln>
                            <a:noFill/>
                          </a:ln>
                          <a:solidFill>
                            <a:schemeClr val="tx1"/>
                          </a:solidFill>
                          <a:effectLst/>
                          <a:latin typeface="Times New Roman" pitchFamily="18" charset="0"/>
                          <a:cs typeface="Times New Roman" pitchFamily="18" charset="0"/>
                        </a:rPr>
                        <a:t>1</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9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Buy Good 2</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a:ln>
                            <a:noFill/>
                          </a:ln>
                          <a:solidFill>
                            <a:schemeClr val="tx1"/>
                          </a:solidFill>
                          <a:effectLst/>
                          <a:latin typeface="Times New Roman" pitchFamily="18" charset="0"/>
                          <a:cs typeface="Times New Roman" pitchFamily="18" charset="0"/>
                        </a:rPr>
                        <a:t>v</a:t>
                      </a:r>
                      <a:r>
                        <a:rPr kumimoji="0" lang="en-US" sz="3200" b="0" i="0" u="none" strike="noStrike" cap="none" normalizeH="0" baseline="-30000">
                          <a:ln>
                            <a:noFill/>
                          </a:ln>
                          <a:solidFill>
                            <a:schemeClr val="tx1"/>
                          </a:solidFill>
                          <a:effectLst/>
                          <a:latin typeface="Times New Roman" pitchFamily="18" charset="0"/>
                          <a:cs typeface="Times New Roman" pitchFamily="18" charset="0"/>
                        </a:rPr>
                        <a:t>2</a:t>
                      </a:r>
                      <a:r>
                        <a:rPr kumimoji="0" lang="en-US" sz="3200" b="0" i="0" u="none" strike="noStrike" cap="none" normalizeH="0" baseline="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a:ln>
                            <a:noFill/>
                          </a:ln>
                          <a:solidFill>
                            <a:schemeClr val="tx1"/>
                          </a:solidFill>
                          <a:effectLst/>
                          <a:latin typeface="Times New Roman" pitchFamily="18" charset="0"/>
                          <a:cs typeface="Times New Roman" pitchFamily="18" charset="0"/>
                        </a:rPr>
                        <a:t>p</a:t>
                      </a:r>
                      <a:r>
                        <a:rPr kumimoji="0" lang="en-US" sz="3200" b="0" i="0" u="none" strike="noStrike" cap="none" normalizeH="0" baseline="-30000">
                          <a:ln>
                            <a:noFill/>
                          </a:ln>
                          <a:solidFill>
                            <a:schemeClr val="tx1"/>
                          </a:solidFill>
                          <a:effectLst/>
                          <a:latin typeface="Times New Roman" pitchFamily="18" charset="0"/>
                          <a:cs typeface="Times New Roman" pitchFamily="18" charset="0"/>
                        </a:rPr>
                        <a:t>2</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8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Buy Both</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a:ln>
                            <a:noFill/>
                          </a:ln>
                          <a:solidFill>
                            <a:schemeClr val="tx1"/>
                          </a:solidFill>
                          <a:effectLst/>
                          <a:latin typeface="Times New Roman" pitchFamily="18" charset="0"/>
                          <a:cs typeface="Times New Roman" pitchFamily="18" charset="0"/>
                        </a:rPr>
                        <a:t>v</a:t>
                      </a:r>
                      <a:r>
                        <a:rPr kumimoji="0" lang="en-US" sz="3200" b="0" i="0" u="none" strike="noStrike" cap="none" normalizeH="0" baseline="-30000">
                          <a:ln>
                            <a:noFill/>
                          </a:ln>
                          <a:solidFill>
                            <a:schemeClr val="tx1"/>
                          </a:solidFill>
                          <a:effectLst/>
                          <a:latin typeface="Times New Roman" pitchFamily="18" charset="0"/>
                          <a:cs typeface="Times New Roman" pitchFamily="18" charset="0"/>
                        </a:rPr>
                        <a:t>1</a:t>
                      </a:r>
                      <a:r>
                        <a:rPr kumimoji="0" lang="en-US" sz="3200" b="0" i="0" u="none" strike="noStrike" cap="none" normalizeH="0" baseline="0">
                          <a:ln>
                            <a:noFill/>
                          </a:ln>
                          <a:solidFill>
                            <a:schemeClr val="tx1"/>
                          </a:solidFill>
                          <a:effectLst/>
                          <a:latin typeface="Times New Roman" pitchFamily="18" charset="0"/>
                          <a:cs typeface="Times New Roman" pitchFamily="18" charset="0"/>
                        </a:rPr>
                        <a:t>+</a:t>
                      </a:r>
                      <a:r>
                        <a:rPr kumimoji="0" lang="en-US" sz="3200" b="0" i="1" u="none" strike="noStrike" cap="none" normalizeH="0" baseline="0">
                          <a:ln>
                            <a:noFill/>
                          </a:ln>
                          <a:solidFill>
                            <a:schemeClr val="tx1"/>
                          </a:solidFill>
                          <a:effectLst/>
                          <a:latin typeface="Times New Roman" pitchFamily="18" charset="0"/>
                          <a:cs typeface="Times New Roman" pitchFamily="18" charset="0"/>
                        </a:rPr>
                        <a:t>v</a:t>
                      </a:r>
                      <a:r>
                        <a:rPr kumimoji="0" lang="en-US" sz="3200" b="0" i="0" u="none" strike="noStrike" cap="none" normalizeH="0" baseline="-30000">
                          <a:ln>
                            <a:noFill/>
                          </a:ln>
                          <a:solidFill>
                            <a:schemeClr val="tx1"/>
                          </a:solidFill>
                          <a:effectLst/>
                          <a:latin typeface="Times New Roman" pitchFamily="18" charset="0"/>
                          <a:cs typeface="Times New Roman" pitchFamily="18" charset="0"/>
                        </a:rPr>
                        <a:t>2</a:t>
                      </a:r>
                      <a:r>
                        <a:rPr kumimoji="0" lang="en-US" sz="3200" b="0" i="0" u="none" strike="noStrike" cap="none" normalizeH="0" baseline="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a:ln>
                            <a:noFill/>
                          </a:ln>
                          <a:solidFill>
                            <a:schemeClr val="tx1"/>
                          </a:solidFill>
                          <a:effectLst/>
                          <a:latin typeface="Times New Roman" pitchFamily="18" charset="0"/>
                          <a:cs typeface="Times New Roman" pitchFamily="18" charset="0"/>
                        </a:rPr>
                        <a:t>p</a:t>
                      </a:r>
                      <a:r>
                        <a:rPr kumimoji="0" lang="en-US" sz="3200" b="0" i="0" u="none" strike="noStrike" cap="none" normalizeH="0" baseline="-30000">
                          <a:ln>
                            <a:noFill/>
                          </a:ln>
                          <a:solidFill>
                            <a:schemeClr val="tx1"/>
                          </a:solidFill>
                          <a:effectLst/>
                          <a:latin typeface="Times New Roman" pitchFamily="18" charset="0"/>
                          <a:cs typeface="Times New Roman" pitchFamily="18" charset="0"/>
                        </a:rPr>
                        <a:t>B</a:t>
                      </a:r>
                      <a:endParaRPr kumimoji="0" lang="en-US" sz="5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94718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109D87-2497-49AB-861F-607A2505D3F0}" type="slidenum">
              <a:rPr lang="en-US" altLang="en-US"/>
              <a:pPr eaLnBrk="1" hangingPunct="1"/>
              <a:t>62</a:t>
            </a:fld>
            <a:endParaRPr lang="en-US" altLang="en-US"/>
          </a:p>
        </p:txBody>
      </p:sp>
      <p:grpSp>
        <p:nvGrpSpPr>
          <p:cNvPr id="122885" name="Group 4"/>
          <p:cNvGrpSpPr>
            <a:grpSpLocks/>
          </p:cNvGrpSpPr>
          <p:nvPr/>
        </p:nvGrpSpPr>
        <p:grpSpPr bwMode="auto">
          <a:xfrm>
            <a:off x="1981200" y="609600"/>
            <a:ext cx="6705600" cy="5410200"/>
            <a:chOff x="1440" y="1440"/>
            <a:chExt cx="7920" cy="6840"/>
          </a:xfrm>
        </p:grpSpPr>
        <p:sp>
          <p:nvSpPr>
            <p:cNvPr id="122886" name="Line 5"/>
            <p:cNvSpPr>
              <a:spLocks noChangeShapeType="1"/>
            </p:cNvSpPr>
            <p:nvPr/>
          </p:nvSpPr>
          <p:spPr bwMode="auto">
            <a:xfrm flipV="1">
              <a:off x="3787" y="1980"/>
              <a:ext cx="0" cy="252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2887" name="Group 6"/>
            <p:cNvGrpSpPr>
              <a:grpSpLocks/>
            </p:cNvGrpSpPr>
            <p:nvPr/>
          </p:nvGrpSpPr>
          <p:grpSpPr bwMode="auto">
            <a:xfrm>
              <a:off x="1440" y="1440"/>
              <a:ext cx="7920" cy="6840"/>
              <a:chOff x="1440" y="1440"/>
              <a:chExt cx="7920" cy="6840"/>
            </a:xfrm>
          </p:grpSpPr>
          <p:sp>
            <p:nvSpPr>
              <p:cNvPr id="122889" name="Line 8"/>
              <p:cNvSpPr>
                <a:spLocks noChangeShapeType="1"/>
              </p:cNvSpPr>
              <p:nvPr/>
            </p:nvSpPr>
            <p:spPr bwMode="auto">
              <a:xfrm>
                <a:off x="1680" y="1800"/>
                <a:ext cx="0" cy="6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0" name="Line 9"/>
              <p:cNvSpPr>
                <a:spLocks noChangeShapeType="1"/>
              </p:cNvSpPr>
              <p:nvPr/>
            </p:nvSpPr>
            <p:spPr bwMode="auto">
              <a:xfrm>
                <a:off x="1680" y="7920"/>
                <a:ext cx="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2" name="Line 11"/>
              <p:cNvSpPr>
                <a:spLocks noChangeShapeType="1"/>
              </p:cNvSpPr>
              <p:nvPr/>
            </p:nvSpPr>
            <p:spPr bwMode="auto">
              <a:xfrm>
                <a:off x="1680" y="4500"/>
                <a:ext cx="20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3" name="Line 12"/>
              <p:cNvSpPr>
                <a:spLocks noChangeShapeType="1"/>
              </p:cNvSpPr>
              <p:nvPr/>
            </p:nvSpPr>
            <p:spPr bwMode="auto">
              <a:xfrm>
                <a:off x="5280" y="5760"/>
                <a:ext cx="0" cy="21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4" name="Text Box 13"/>
              <p:cNvSpPr txBox="1">
                <a:spLocks noChangeArrowheads="1"/>
              </p:cNvSpPr>
              <p:nvPr/>
            </p:nvSpPr>
            <p:spPr bwMode="auto">
              <a:xfrm>
                <a:off x="1440" y="2520"/>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B</a:t>
                </a:r>
                <a:endParaRPr lang="en-US" altLang="en-US" sz="2400"/>
              </a:p>
            </p:txBody>
          </p:sp>
          <p:sp>
            <p:nvSpPr>
              <p:cNvPr id="122895" name="Text Box 14"/>
              <p:cNvSpPr txBox="1">
                <a:spLocks noChangeArrowheads="1"/>
              </p:cNvSpPr>
              <p:nvPr/>
            </p:nvSpPr>
            <p:spPr bwMode="auto">
              <a:xfrm>
                <a:off x="1440" y="4320"/>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2</a:t>
                </a:r>
                <a:endParaRPr lang="en-US" altLang="en-US" sz="2400"/>
              </a:p>
            </p:txBody>
          </p:sp>
          <p:sp>
            <p:nvSpPr>
              <p:cNvPr id="122896" name="Text Box 15"/>
              <p:cNvSpPr txBox="1">
                <a:spLocks noChangeArrowheads="1"/>
              </p:cNvSpPr>
              <p:nvPr/>
            </p:nvSpPr>
            <p:spPr bwMode="auto">
              <a:xfrm>
                <a:off x="5160" y="792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1</a:t>
                </a:r>
                <a:endParaRPr lang="en-US" altLang="en-US" sz="2400"/>
              </a:p>
            </p:txBody>
          </p:sp>
          <p:sp>
            <p:nvSpPr>
              <p:cNvPr id="122897" name="Text Box 16"/>
              <p:cNvSpPr txBox="1">
                <a:spLocks noChangeArrowheads="1"/>
              </p:cNvSpPr>
              <p:nvPr/>
            </p:nvSpPr>
            <p:spPr bwMode="auto">
              <a:xfrm>
                <a:off x="9000" y="774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v</a:t>
                </a:r>
                <a:r>
                  <a:rPr lang="en-US" altLang="en-US" sz="1600" baseline="-25000">
                    <a:latin typeface="Times New Roman" panose="02020603050405020304" pitchFamily="18" charset="0"/>
                  </a:rPr>
                  <a:t>1</a:t>
                </a:r>
                <a:endParaRPr lang="en-US" altLang="en-US" sz="2400"/>
              </a:p>
            </p:txBody>
          </p:sp>
          <p:sp>
            <p:nvSpPr>
              <p:cNvPr id="122898" name="Text Box 17"/>
              <p:cNvSpPr txBox="1">
                <a:spLocks noChangeArrowheads="1"/>
              </p:cNvSpPr>
              <p:nvPr/>
            </p:nvSpPr>
            <p:spPr bwMode="auto">
              <a:xfrm>
                <a:off x="1560" y="1440"/>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i="1">
                    <a:latin typeface="Times New Roman" panose="02020603050405020304" pitchFamily="18" charset="0"/>
                  </a:rPr>
                  <a:t>v</a:t>
                </a:r>
                <a:r>
                  <a:rPr lang="en-US" altLang="en-US" sz="1200" baseline="-25000">
                    <a:latin typeface="Times New Roman" panose="02020603050405020304" pitchFamily="18" charset="0"/>
                  </a:rPr>
                  <a:t>2</a:t>
                </a:r>
                <a:endParaRPr lang="en-US" altLang="en-US"/>
              </a:p>
            </p:txBody>
          </p:sp>
          <p:sp>
            <p:nvSpPr>
              <p:cNvPr id="122899" name="Line 18"/>
              <p:cNvSpPr>
                <a:spLocks noChangeShapeType="1"/>
              </p:cNvSpPr>
              <p:nvPr/>
            </p:nvSpPr>
            <p:spPr bwMode="auto">
              <a:xfrm>
                <a:off x="5280" y="5760"/>
                <a:ext cx="288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00" name="Line 19"/>
              <p:cNvSpPr>
                <a:spLocks noChangeShapeType="1"/>
              </p:cNvSpPr>
              <p:nvPr/>
            </p:nvSpPr>
            <p:spPr bwMode="auto">
              <a:xfrm flipV="1">
                <a:off x="3720" y="4500"/>
                <a:ext cx="4287"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1" name="Line 20"/>
              <p:cNvSpPr>
                <a:spLocks noChangeShapeType="1"/>
              </p:cNvSpPr>
              <p:nvPr/>
            </p:nvSpPr>
            <p:spPr bwMode="auto">
              <a:xfrm>
                <a:off x="5280" y="2310"/>
                <a:ext cx="0" cy="345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2" name="Text Box 21"/>
              <p:cNvSpPr txBox="1">
                <a:spLocks noChangeArrowheads="1"/>
              </p:cNvSpPr>
              <p:nvPr/>
            </p:nvSpPr>
            <p:spPr bwMode="auto">
              <a:xfrm>
                <a:off x="5603" y="3529"/>
                <a:ext cx="19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Times New Roman" panose="02020603050405020304" pitchFamily="18" charset="0"/>
                  </a:rPr>
                  <a:t>Buy Both</a:t>
                </a:r>
                <a:endParaRPr lang="en-US" altLang="en-US" sz="2400" dirty="0"/>
              </a:p>
            </p:txBody>
          </p:sp>
          <p:sp>
            <p:nvSpPr>
              <p:cNvPr id="122903" name="Text Box 22"/>
              <p:cNvSpPr txBox="1">
                <a:spLocks noChangeArrowheads="1"/>
              </p:cNvSpPr>
              <p:nvPr/>
            </p:nvSpPr>
            <p:spPr bwMode="auto">
              <a:xfrm>
                <a:off x="5587" y="5457"/>
                <a:ext cx="19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Times New Roman" panose="02020603050405020304" pitchFamily="18" charset="0"/>
                  </a:rPr>
                  <a:t>Buy Good 1</a:t>
                </a:r>
                <a:endParaRPr lang="en-US" altLang="en-US" sz="2400" dirty="0"/>
              </a:p>
            </p:txBody>
          </p:sp>
          <p:sp>
            <p:nvSpPr>
              <p:cNvPr id="122904" name="Text Box 23"/>
              <p:cNvSpPr txBox="1">
                <a:spLocks noChangeArrowheads="1"/>
              </p:cNvSpPr>
              <p:nvPr/>
            </p:nvSpPr>
            <p:spPr bwMode="auto">
              <a:xfrm>
                <a:off x="2762" y="3600"/>
                <a:ext cx="19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Times New Roman" panose="02020603050405020304" pitchFamily="18" charset="0"/>
                  </a:rPr>
                  <a:t>Buy Good 2</a:t>
                </a:r>
                <a:endParaRPr lang="en-US" altLang="en-US" sz="2400" dirty="0"/>
              </a:p>
            </p:txBody>
          </p:sp>
          <p:sp>
            <p:nvSpPr>
              <p:cNvPr id="122905" name="Text Box 24"/>
              <p:cNvSpPr txBox="1">
                <a:spLocks noChangeArrowheads="1"/>
              </p:cNvSpPr>
              <p:nvPr/>
            </p:nvSpPr>
            <p:spPr bwMode="auto">
              <a:xfrm>
                <a:off x="2640" y="5940"/>
                <a:ext cx="19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Nothing</a:t>
                </a:r>
                <a:endParaRPr lang="en-US" altLang="en-US" sz="2400"/>
              </a:p>
            </p:txBody>
          </p:sp>
        </p:grpSp>
      </p:grpSp>
      <p:cxnSp>
        <p:nvCxnSpPr>
          <p:cNvPr id="3" name="Straight Arrow Connector 2"/>
          <p:cNvCxnSpPr/>
          <p:nvPr/>
        </p:nvCxnSpPr>
        <p:spPr>
          <a:xfrm flipH="1">
            <a:off x="4972472" y="1935212"/>
            <a:ext cx="1739056" cy="1303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11528" y="1429298"/>
            <a:ext cx="3390004" cy="1200329"/>
          </a:xfrm>
          <a:prstGeom prst="rect">
            <a:avLst/>
          </a:prstGeom>
          <a:noFill/>
        </p:spPr>
        <p:txBody>
          <a:bodyPr wrap="square" rtlCol="0">
            <a:spAutoFit/>
          </a:bodyPr>
          <a:lstStyle/>
          <a:p>
            <a:r>
              <a:rPr lang="en-US" dirty="0"/>
              <a:t>Buy neither, but would buy a bundle. Starting from the top right of the square, there is always some bundle I want to offer</a:t>
            </a:r>
          </a:p>
        </p:txBody>
      </p:sp>
    </p:spTree>
    <p:extLst>
      <p:ext uri="{BB962C8B-B14F-4D97-AF65-F5344CB8AC3E}">
        <p14:creationId xmlns:p14="http://schemas.microsoft.com/office/powerpoint/2010/main" val="108492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109D87-2497-49AB-861F-607A2505D3F0}" type="slidenum">
              <a:rPr lang="en-US" altLang="en-US"/>
              <a:pPr eaLnBrk="1" hangingPunct="1"/>
              <a:t>63</a:t>
            </a:fld>
            <a:endParaRPr lang="en-US" altLang="en-US"/>
          </a:p>
        </p:txBody>
      </p:sp>
      <p:grpSp>
        <p:nvGrpSpPr>
          <p:cNvPr id="122885" name="Group 4"/>
          <p:cNvGrpSpPr>
            <a:grpSpLocks/>
          </p:cNvGrpSpPr>
          <p:nvPr/>
        </p:nvGrpSpPr>
        <p:grpSpPr bwMode="auto">
          <a:xfrm>
            <a:off x="1981200" y="609600"/>
            <a:ext cx="6705600" cy="5410200"/>
            <a:chOff x="1440" y="1440"/>
            <a:chExt cx="7920" cy="6840"/>
          </a:xfrm>
        </p:grpSpPr>
        <p:sp>
          <p:nvSpPr>
            <p:cNvPr id="122886" name="Line 5"/>
            <p:cNvSpPr>
              <a:spLocks noChangeShapeType="1"/>
            </p:cNvSpPr>
            <p:nvPr/>
          </p:nvSpPr>
          <p:spPr bwMode="auto">
            <a:xfrm flipV="1">
              <a:off x="3787" y="1980"/>
              <a:ext cx="0" cy="252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2887" name="Group 6"/>
            <p:cNvGrpSpPr>
              <a:grpSpLocks/>
            </p:cNvGrpSpPr>
            <p:nvPr/>
          </p:nvGrpSpPr>
          <p:grpSpPr bwMode="auto">
            <a:xfrm>
              <a:off x="1440" y="1440"/>
              <a:ext cx="7920" cy="6840"/>
              <a:chOff x="1440" y="1440"/>
              <a:chExt cx="7920" cy="6840"/>
            </a:xfrm>
          </p:grpSpPr>
          <p:sp>
            <p:nvSpPr>
              <p:cNvPr id="122888" name="Line 7"/>
              <p:cNvSpPr>
                <a:spLocks noChangeShapeType="1"/>
              </p:cNvSpPr>
              <p:nvPr/>
            </p:nvSpPr>
            <p:spPr bwMode="auto">
              <a:xfrm>
                <a:off x="1680" y="2700"/>
                <a:ext cx="6120" cy="522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889" name="Line 8"/>
              <p:cNvSpPr>
                <a:spLocks noChangeShapeType="1"/>
              </p:cNvSpPr>
              <p:nvPr/>
            </p:nvSpPr>
            <p:spPr bwMode="auto">
              <a:xfrm>
                <a:off x="1680" y="1800"/>
                <a:ext cx="0" cy="6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0" name="Line 9"/>
              <p:cNvSpPr>
                <a:spLocks noChangeShapeType="1"/>
              </p:cNvSpPr>
              <p:nvPr/>
            </p:nvSpPr>
            <p:spPr bwMode="auto">
              <a:xfrm>
                <a:off x="1680" y="7920"/>
                <a:ext cx="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1" name="Line 10"/>
              <p:cNvSpPr>
                <a:spLocks noChangeShapeType="1"/>
              </p:cNvSpPr>
              <p:nvPr/>
            </p:nvSpPr>
            <p:spPr bwMode="auto">
              <a:xfrm>
                <a:off x="3787" y="4500"/>
                <a:ext cx="1478" cy="1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2" name="Line 11"/>
              <p:cNvSpPr>
                <a:spLocks noChangeShapeType="1"/>
              </p:cNvSpPr>
              <p:nvPr/>
            </p:nvSpPr>
            <p:spPr bwMode="auto">
              <a:xfrm>
                <a:off x="1680" y="4500"/>
                <a:ext cx="20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3" name="Line 12"/>
              <p:cNvSpPr>
                <a:spLocks noChangeShapeType="1"/>
              </p:cNvSpPr>
              <p:nvPr/>
            </p:nvSpPr>
            <p:spPr bwMode="auto">
              <a:xfrm>
                <a:off x="5280" y="5760"/>
                <a:ext cx="0" cy="21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4" name="Text Box 13"/>
              <p:cNvSpPr txBox="1">
                <a:spLocks noChangeArrowheads="1"/>
              </p:cNvSpPr>
              <p:nvPr/>
            </p:nvSpPr>
            <p:spPr bwMode="auto">
              <a:xfrm>
                <a:off x="1440" y="2520"/>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err="1">
                    <a:latin typeface="Times New Roman" panose="02020603050405020304" pitchFamily="18" charset="0"/>
                  </a:rPr>
                  <a:t>p</a:t>
                </a:r>
                <a:r>
                  <a:rPr lang="en-US" altLang="en-US" sz="1600" baseline="-25000" dirty="0" err="1">
                    <a:latin typeface="Times New Roman" panose="02020603050405020304" pitchFamily="18" charset="0"/>
                  </a:rPr>
                  <a:t>B</a:t>
                </a:r>
                <a:endParaRPr lang="en-US" altLang="en-US" sz="2400" dirty="0"/>
              </a:p>
            </p:txBody>
          </p:sp>
          <p:sp>
            <p:nvSpPr>
              <p:cNvPr id="122895" name="Text Box 14"/>
              <p:cNvSpPr txBox="1">
                <a:spLocks noChangeArrowheads="1"/>
              </p:cNvSpPr>
              <p:nvPr/>
            </p:nvSpPr>
            <p:spPr bwMode="auto">
              <a:xfrm>
                <a:off x="1440" y="4320"/>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2</a:t>
                </a:r>
                <a:endParaRPr lang="en-US" altLang="en-US" sz="2400"/>
              </a:p>
            </p:txBody>
          </p:sp>
          <p:sp>
            <p:nvSpPr>
              <p:cNvPr id="122896" name="Text Box 15"/>
              <p:cNvSpPr txBox="1">
                <a:spLocks noChangeArrowheads="1"/>
              </p:cNvSpPr>
              <p:nvPr/>
            </p:nvSpPr>
            <p:spPr bwMode="auto">
              <a:xfrm>
                <a:off x="5160" y="792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latin typeface="Times New Roman" panose="02020603050405020304" pitchFamily="18" charset="0"/>
                  </a:rPr>
                  <a:t>p</a:t>
                </a:r>
                <a:r>
                  <a:rPr lang="en-US" altLang="en-US" sz="1600" baseline="-25000" dirty="0">
                    <a:latin typeface="Times New Roman" panose="02020603050405020304" pitchFamily="18" charset="0"/>
                  </a:rPr>
                  <a:t>1</a:t>
                </a:r>
                <a:endParaRPr lang="en-US" altLang="en-US" sz="2400" dirty="0"/>
              </a:p>
            </p:txBody>
          </p:sp>
          <p:sp>
            <p:nvSpPr>
              <p:cNvPr id="122897" name="Text Box 16"/>
              <p:cNvSpPr txBox="1">
                <a:spLocks noChangeArrowheads="1"/>
              </p:cNvSpPr>
              <p:nvPr/>
            </p:nvSpPr>
            <p:spPr bwMode="auto">
              <a:xfrm>
                <a:off x="9000" y="774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v</a:t>
                </a:r>
                <a:r>
                  <a:rPr lang="en-US" altLang="en-US" sz="1600" baseline="-25000">
                    <a:latin typeface="Times New Roman" panose="02020603050405020304" pitchFamily="18" charset="0"/>
                  </a:rPr>
                  <a:t>1</a:t>
                </a:r>
                <a:endParaRPr lang="en-US" altLang="en-US" sz="2400"/>
              </a:p>
            </p:txBody>
          </p:sp>
          <p:sp>
            <p:nvSpPr>
              <p:cNvPr id="122898" name="Text Box 17"/>
              <p:cNvSpPr txBox="1">
                <a:spLocks noChangeArrowheads="1"/>
              </p:cNvSpPr>
              <p:nvPr/>
            </p:nvSpPr>
            <p:spPr bwMode="auto">
              <a:xfrm>
                <a:off x="1560" y="1440"/>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i="1">
                    <a:latin typeface="Times New Roman" panose="02020603050405020304" pitchFamily="18" charset="0"/>
                  </a:rPr>
                  <a:t>v</a:t>
                </a:r>
                <a:r>
                  <a:rPr lang="en-US" altLang="en-US" sz="1200" baseline="-25000">
                    <a:latin typeface="Times New Roman" panose="02020603050405020304" pitchFamily="18" charset="0"/>
                  </a:rPr>
                  <a:t>2</a:t>
                </a:r>
                <a:endParaRPr lang="en-US" altLang="en-US"/>
              </a:p>
            </p:txBody>
          </p:sp>
          <p:sp>
            <p:nvSpPr>
              <p:cNvPr id="122899" name="Line 18"/>
              <p:cNvSpPr>
                <a:spLocks noChangeShapeType="1"/>
              </p:cNvSpPr>
              <p:nvPr/>
            </p:nvSpPr>
            <p:spPr bwMode="auto">
              <a:xfrm>
                <a:off x="5280" y="5760"/>
                <a:ext cx="288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00" name="Line 19"/>
              <p:cNvSpPr>
                <a:spLocks noChangeShapeType="1"/>
              </p:cNvSpPr>
              <p:nvPr/>
            </p:nvSpPr>
            <p:spPr bwMode="auto">
              <a:xfrm>
                <a:off x="3720" y="4500"/>
                <a:ext cx="1560"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1" name="Line 20"/>
              <p:cNvSpPr>
                <a:spLocks noChangeShapeType="1"/>
              </p:cNvSpPr>
              <p:nvPr/>
            </p:nvSpPr>
            <p:spPr bwMode="auto">
              <a:xfrm>
                <a:off x="5280" y="4500"/>
                <a:ext cx="0" cy="126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2" name="Text Box 21"/>
              <p:cNvSpPr txBox="1">
                <a:spLocks noChangeArrowheads="1"/>
              </p:cNvSpPr>
              <p:nvPr/>
            </p:nvSpPr>
            <p:spPr bwMode="auto">
              <a:xfrm>
                <a:off x="4920" y="3960"/>
                <a:ext cx="19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Both</a:t>
                </a:r>
                <a:endParaRPr lang="en-US" altLang="en-US" sz="2400"/>
              </a:p>
            </p:txBody>
          </p:sp>
          <p:sp>
            <p:nvSpPr>
              <p:cNvPr id="122903" name="Text Box 22"/>
              <p:cNvSpPr txBox="1">
                <a:spLocks noChangeArrowheads="1"/>
              </p:cNvSpPr>
              <p:nvPr/>
            </p:nvSpPr>
            <p:spPr bwMode="auto">
              <a:xfrm>
                <a:off x="5760" y="6480"/>
                <a:ext cx="19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Good 1</a:t>
                </a:r>
                <a:endParaRPr lang="en-US" altLang="en-US" sz="2400"/>
              </a:p>
            </p:txBody>
          </p:sp>
          <p:sp>
            <p:nvSpPr>
              <p:cNvPr id="122904" name="Text Box 23"/>
              <p:cNvSpPr txBox="1">
                <a:spLocks noChangeArrowheads="1"/>
              </p:cNvSpPr>
              <p:nvPr/>
            </p:nvSpPr>
            <p:spPr bwMode="auto">
              <a:xfrm>
                <a:off x="1920" y="3240"/>
                <a:ext cx="19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Good 2</a:t>
                </a:r>
                <a:endParaRPr lang="en-US" altLang="en-US" sz="2400"/>
              </a:p>
            </p:txBody>
          </p:sp>
          <p:sp>
            <p:nvSpPr>
              <p:cNvPr id="122905" name="Text Box 24"/>
              <p:cNvSpPr txBox="1">
                <a:spLocks noChangeArrowheads="1"/>
              </p:cNvSpPr>
              <p:nvPr/>
            </p:nvSpPr>
            <p:spPr bwMode="auto">
              <a:xfrm>
                <a:off x="2640" y="5940"/>
                <a:ext cx="19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Nothing</a:t>
                </a:r>
                <a:endParaRPr lang="en-US" altLang="en-US" sz="2400"/>
              </a:p>
            </p:txBody>
          </p:sp>
        </p:grpSp>
      </p:grpSp>
      <p:cxnSp>
        <p:nvCxnSpPr>
          <p:cNvPr id="3" name="Straight Arrow Connector 2"/>
          <p:cNvCxnSpPr/>
          <p:nvPr/>
        </p:nvCxnSpPr>
        <p:spPr>
          <a:xfrm flipH="1">
            <a:off x="4972472" y="1935212"/>
            <a:ext cx="1739056" cy="1303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11528" y="1429298"/>
            <a:ext cx="3390004" cy="1200329"/>
          </a:xfrm>
          <a:prstGeom prst="rect">
            <a:avLst/>
          </a:prstGeom>
          <a:noFill/>
        </p:spPr>
        <p:txBody>
          <a:bodyPr wrap="square" rtlCol="0">
            <a:spAutoFit/>
          </a:bodyPr>
          <a:lstStyle/>
          <a:p>
            <a:r>
              <a:rPr lang="en-US" dirty="0"/>
              <a:t>Buy neither, but would buy a bundle. Starting from the top right of the square, there is always some bundle I want to offer</a:t>
            </a:r>
          </a:p>
        </p:txBody>
      </p:sp>
    </p:spTree>
    <p:extLst>
      <p:ext uri="{BB962C8B-B14F-4D97-AF65-F5344CB8AC3E}">
        <p14:creationId xmlns:p14="http://schemas.microsoft.com/office/powerpoint/2010/main" val="1475535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109D87-2497-49AB-861F-607A2505D3F0}" type="slidenum">
              <a:rPr lang="en-US" altLang="en-US"/>
              <a:pPr eaLnBrk="1" hangingPunct="1"/>
              <a:t>64</a:t>
            </a:fld>
            <a:endParaRPr lang="en-US" altLang="en-US"/>
          </a:p>
        </p:txBody>
      </p:sp>
      <p:sp>
        <p:nvSpPr>
          <p:cNvPr id="122886" name="Line 5"/>
          <p:cNvSpPr>
            <a:spLocks noChangeShapeType="1"/>
          </p:cNvSpPr>
          <p:nvPr/>
        </p:nvSpPr>
        <p:spPr bwMode="auto">
          <a:xfrm flipV="1">
            <a:off x="3968327" y="1036721"/>
            <a:ext cx="0" cy="19932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9" name="Line 8"/>
          <p:cNvSpPr>
            <a:spLocks noChangeShapeType="1"/>
          </p:cNvSpPr>
          <p:nvPr/>
        </p:nvSpPr>
        <p:spPr bwMode="auto">
          <a:xfrm>
            <a:off x="2184400" y="894347"/>
            <a:ext cx="0" cy="48407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0" name="Line 9"/>
          <p:cNvSpPr>
            <a:spLocks noChangeShapeType="1"/>
          </p:cNvSpPr>
          <p:nvPr/>
        </p:nvSpPr>
        <p:spPr bwMode="auto">
          <a:xfrm>
            <a:off x="2184400" y="5735053"/>
            <a:ext cx="609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1" name="Line 10"/>
          <p:cNvSpPr>
            <a:spLocks noChangeShapeType="1"/>
          </p:cNvSpPr>
          <p:nvPr/>
        </p:nvSpPr>
        <p:spPr bwMode="auto">
          <a:xfrm>
            <a:off x="3968327" y="3029953"/>
            <a:ext cx="1251373" cy="9966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2" name="Line 11"/>
          <p:cNvSpPr>
            <a:spLocks noChangeShapeType="1"/>
          </p:cNvSpPr>
          <p:nvPr/>
        </p:nvSpPr>
        <p:spPr bwMode="auto">
          <a:xfrm>
            <a:off x="2184399" y="3156952"/>
            <a:ext cx="1923627" cy="1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3" name="Line 12"/>
          <p:cNvSpPr>
            <a:spLocks noChangeShapeType="1"/>
          </p:cNvSpPr>
          <p:nvPr/>
        </p:nvSpPr>
        <p:spPr bwMode="auto">
          <a:xfrm>
            <a:off x="5232400" y="4026568"/>
            <a:ext cx="0" cy="17084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4" name="Text Box 13"/>
          <p:cNvSpPr txBox="1">
            <a:spLocks noChangeArrowheads="1"/>
          </p:cNvSpPr>
          <p:nvPr/>
        </p:nvSpPr>
        <p:spPr bwMode="auto">
          <a:xfrm>
            <a:off x="1981200" y="1463842"/>
            <a:ext cx="4064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B</a:t>
            </a:r>
            <a:endParaRPr lang="en-US" altLang="en-US" sz="2400"/>
          </a:p>
        </p:txBody>
      </p:sp>
      <p:sp>
        <p:nvSpPr>
          <p:cNvPr id="122895" name="Text Box 14"/>
          <p:cNvSpPr txBox="1">
            <a:spLocks noChangeArrowheads="1"/>
          </p:cNvSpPr>
          <p:nvPr/>
        </p:nvSpPr>
        <p:spPr bwMode="auto">
          <a:xfrm>
            <a:off x="1981200" y="2887579"/>
            <a:ext cx="4064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2</a:t>
            </a:r>
            <a:endParaRPr lang="en-US" altLang="en-US" sz="2400"/>
          </a:p>
        </p:txBody>
      </p:sp>
      <p:sp>
        <p:nvSpPr>
          <p:cNvPr id="122896" name="Text Box 15"/>
          <p:cNvSpPr txBox="1">
            <a:spLocks noChangeArrowheads="1"/>
          </p:cNvSpPr>
          <p:nvPr/>
        </p:nvSpPr>
        <p:spPr bwMode="auto">
          <a:xfrm>
            <a:off x="5130800" y="5735053"/>
            <a:ext cx="304800" cy="28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1</a:t>
            </a:r>
            <a:endParaRPr lang="en-US" altLang="en-US" sz="2400"/>
          </a:p>
        </p:txBody>
      </p:sp>
      <p:sp>
        <p:nvSpPr>
          <p:cNvPr id="122897" name="Text Box 16"/>
          <p:cNvSpPr txBox="1">
            <a:spLocks noChangeArrowheads="1"/>
          </p:cNvSpPr>
          <p:nvPr/>
        </p:nvSpPr>
        <p:spPr bwMode="auto">
          <a:xfrm>
            <a:off x="8382000" y="5592679"/>
            <a:ext cx="304800" cy="28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v</a:t>
            </a:r>
            <a:r>
              <a:rPr lang="en-US" altLang="en-US" sz="1600" baseline="-25000">
                <a:latin typeface="Times New Roman" panose="02020603050405020304" pitchFamily="18" charset="0"/>
              </a:rPr>
              <a:t>1</a:t>
            </a:r>
            <a:endParaRPr lang="en-US" altLang="en-US" sz="2400"/>
          </a:p>
        </p:txBody>
      </p:sp>
      <p:sp>
        <p:nvSpPr>
          <p:cNvPr id="122898" name="Text Box 17"/>
          <p:cNvSpPr txBox="1">
            <a:spLocks noChangeArrowheads="1"/>
          </p:cNvSpPr>
          <p:nvPr/>
        </p:nvSpPr>
        <p:spPr bwMode="auto">
          <a:xfrm>
            <a:off x="2082800" y="609600"/>
            <a:ext cx="4064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i="1">
                <a:latin typeface="Times New Roman" panose="02020603050405020304" pitchFamily="18" charset="0"/>
              </a:rPr>
              <a:t>v</a:t>
            </a:r>
            <a:r>
              <a:rPr lang="en-US" altLang="en-US" sz="1200" baseline="-25000">
                <a:latin typeface="Times New Roman" panose="02020603050405020304" pitchFamily="18" charset="0"/>
              </a:rPr>
              <a:t>2</a:t>
            </a:r>
            <a:endParaRPr lang="en-US" altLang="en-US"/>
          </a:p>
        </p:txBody>
      </p:sp>
      <p:sp>
        <p:nvSpPr>
          <p:cNvPr id="122899" name="Line 18"/>
          <p:cNvSpPr>
            <a:spLocks noChangeShapeType="1"/>
          </p:cNvSpPr>
          <p:nvPr/>
        </p:nvSpPr>
        <p:spPr bwMode="auto">
          <a:xfrm>
            <a:off x="5232400" y="4026568"/>
            <a:ext cx="2438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00" name="Line 19"/>
          <p:cNvSpPr>
            <a:spLocks noChangeShapeType="1"/>
          </p:cNvSpPr>
          <p:nvPr/>
        </p:nvSpPr>
        <p:spPr bwMode="auto">
          <a:xfrm>
            <a:off x="3911600" y="3029953"/>
            <a:ext cx="1320800"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1" name="Line 20"/>
          <p:cNvSpPr>
            <a:spLocks noChangeShapeType="1"/>
          </p:cNvSpPr>
          <p:nvPr/>
        </p:nvSpPr>
        <p:spPr bwMode="auto">
          <a:xfrm>
            <a:off x="5232400" y="3029953"/>
            <a:ext cx="0" cy="996616"/>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2" name="Text Box 21"/>
          <p:cNvSpPr txBox="1">
            <a:spLocks noChangeArrowheads="1"/>
          </p:cNvSpPr>
          <p:nvPr/>
        </p:nvSpPr>
        <p:spPr bwMode="auto">
          <a:xfrm>
            <a:off x="4927600" y="2602832"/>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Both</a:t>
            </a:r>
            <a:endParaRPr lang="en-US" altLang="en-US" sz="2400"/>
          </a:p>
        </p:txBody>
      </p:sp>
      <p:sp>
        <p:nvSpPr>
          <p:cNvPr id="122903" name="Text Box 22"/>
          <p:cNvSpPr txBox="1">
            <a:spLocks noChangeArrowheads="1"/>
          </p:cNvSpPr>
          <p:nvPr/>
        </p:nvSpPr>
        <p:spPr bwMode="auto">
          <a:xfrm>
            <a:off x="5638800" y="4596063"/>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Good 1</a:t>
            </a:r>
            <a:endParaRPr lang="en-US" altLang="en-US" sz="2400"/>
          </a:p>
        </p:txBody>
      </p:sp>
      <p:sp>
        <p:nvSpPr>
          <p:cNvPr id="122904" name="Text Box 23"/>
          <p:cNvSpPr txBox="1">
            <a:spLocks noChangeArrowheads="1"/>
          </p:cNvSpPr>
          <p:nvPr/>
        </p:nvSpPr>
        <p:spPr bwMode="auto">
          <a:xfrm>
            <a:off x="2387600" y="2033337"/>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Good 2</a:t>
            </a:r>
            <a:endParaRPr lang="en-US" altLang="en-US" sz="2400"/>
          </a:p>
        </p:txBody>
      </p:sp>
      <p:sp>
        <p:nvSpPr>
          <p:cNvPr id="122905" name="Text Box 24"/>
          <p:cNvSpPr txBox="1">
            <a:spLocks noChangeArrowheads="1"/>
          </p:cNvSpPr>
          <p:nvPr/>
        </p:nvSpPr>
        <p:spPr bwMode="auto">
          <a:xfrm>
            <a:off x="2997200" y="4168942"/>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Nothing</a:t>
            </a:r>
            <a:endParaRPr lang="en-US" altLang="en-US" sz="2400"/>
          </a:p>
        </p:txBody>
      </p:sp>
      <p:sp>
        <p:nvSpPr>
          <p:cNvPr id="26" name="Line 5"/>
          <p:cNvSpPr>
            <a:spLocks noChangeShapeType="1"/>
          </p:cNvSpPr>
          <p:nvPr/>
        </p:nvSpPr>
        <p:spPr bwMode="auto">
          <a:xfrm flipH="1" flipV="1">
            <a:off x="4108026" y="1036721"/>
            <a:ext cx="12701" cy="21456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5049078" y="1036721"/>
            <a:ext cx="3784821" cy="923330"/>
          </a:xfrm>
          <a:prstGeom prst="rect">
            <a:avLst/>
          </a:prstGeom>
          <a:noFill/>
        </p:spPr>
        <p:txBody>
          <a:bodyPr wrap="square" rtlCol="0">
            <a:spAutoFit/>
          </a:bodyPr>
          <a:lstStyle/>
          <a:p>
            <a:r>
              <a:rPr lang="en-US" dirty="0"/>
              <a:t>If p2 optimal, this price reduction doesn’t affect profits – sales gains just balance price cut</a:t>
            </a:r>
          </a:p>
        </p:txBody>
      </p:sp>
      <p:cxnSp>
        <p:nvCxnSpPr>
          <p:cNvPr id="4" name="Straight Arrow Connector 3"/>
          <p:cNvCxnSpPr>
            <a:stCxn id="2" idx="1"/>
          </p:cNvCxnSpPr>
          <p:nvPr/>
        </p:nvCxnSpPr>
        <p:spPr>
          <a:xfrm flipH="1">
            <a:off x="3301154" y="1498386"/>
            <a:ext cx="1747924" cy="165856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013200" y="1650786"/>
            <a:ext cx="1188278" cy="12367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285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109D87-2497-49AB-861F-607A2505D3F0}" type="slidenum">
              <a:rPr lang="en-US" altLang="en-US"/>
              <a:pPr eaLnBrk="1" hangingPunct="1"/>
              <a:t>65</a:t>
            </a:fld>
            <a:endParaRPr lang="en-US" altLang="en-US"/>
          </a:p>
        </p:txBody>
      </p:sp>
      <p:sp>
        <p:nvSpPr>
          <p:cNvPr id="122886" name="Line 5"/>
          <p:cNvSpPr>
            <a:spLocks noChangeShapeType="1"/>
          </p:cNvSpPr>
          <p:nvPr/>
        </p:nvSpPr>
        <p:spPr bwMode="auto">
          <a:xfrm flipV="1">
            <a:off x="3968327" y="1036721"/>
            <a:ext cx="0" cy="19932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9" name="Line 8"/>
          <p:cNvSpPr>
            <a:spLocks noChangeShapeType="1"/>
          </p:cNvSpPr>
          <p:nvPr/>
        </p:nvSpPr>
        <p:spPr bwMode="auto">
          <a:xfrm>
            <a:off x="2184400" y="894347"/>
            <a:ext cx="0" cy="48407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0" name="Line 9"/>
          <p:cNvSpPr>
            <a:spLocks noChangeShapeType="1"/>
          </p:cNvSpPr>
          <p:nvPr/>
        </p:nvSpPr>
        <p:spPr bwMode="auto">
          <a:xfrm>
            <a:off x="2184400" y="5735053"/>
            <a:ext cx="609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1" name="Line 10"/>
          <p:cNvSpPr>
            <a:spLocks noChangeShapeType="1"/>
          </p:cNvSpPr>
          <p:nvPr/>
        </p:nvSpPr>
        <p:spPr bwMode="auto">
          <a:xfrm>
            <a:off x="3968327" y="3029953"/>
            <a:ext cx="1251373" cy="9966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2" name="Line 11"/>
          <p:cNvSpPr>
            <a:spLocks noChangeShapeType="1"/>
          </p:cNvSpPr>
          <p:nvPr/>
        </p:nvSpPr>
        <p:spPr bwMode="auto">
          <a:xfrm>
            <a:off x="2184400" y="3029953"/>
            <a:ext cx="1727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3" name="Line 12"/>
          <p:cNvSpPr>
            <a:spLocks noChangeShapeType="1"/>
          </p:cNvSpPr>
          <p:nvPr/>
        </p:nvSpPr>
        <p:spPr bwMode="auto">
          <a:xfrm>
            <a:off x="5232400" y="4026568"/>
            <a:ext cx="0" cy="17084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4" name="Text Box 13"/>
          <p:cNvSpPr txBox="1">
            <a:spLocks noChangeArrowheads="1"/>
          </p:cNvSpPr>
          <p:nvPr/>
        </p:nvSpPr>
        <p:spPr bwMode="auto">
          <a:xfrm>
            <a:off x="1981200" y="1463842"/>
            <a:ext cx="4064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B</a:t>
            </a:r>
            <a:endParaRPr lang="en-US" altLang="en-US" sz="2400"/>
          </a:p>
        </p:txBody>
      </p:sp>
      <p:sp>
        <p:nvSpPr>
          <p:cNvPr id="122895" name="Text Box 14"/>
          <p:cNvSpPr txBox="1">
            <a:spLocks noChangeArrowheads="1"/>
          </p:cNvSpPr>
          <p:nvPr/>
        </p:nvSpPr>
        <p:spPr bwMode="auto">
          <a:xfrm>
            <a:off x="1981200" y="2887579"/>
            <a:ext cx="4064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2</a:t>
            </a:r>
            <a:endParaRPr lang="en-US" altLang="en-US" sz="2400"/>
          </a:p>
        </p:txBody>
      </p:sp>
      <p:sp>
        <p:nvSpPr>
          <p:cNvPr id="122896" name="Text Box 15"/>
          <p:cNvSpPr txBox="1">
            <a:spLocks noChangeArrowheads="1"/>
          </p:cNvSpPr>
          <p:nvPr/>
        </p:nvSpPr>
        <p:spPr bwMode="auto">
          <a:xfrm>
            <a:off x="5130800" y="5735053"/>
            <a:ext cx="304800" cy="28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1</a:t>
            </a:r>
            <a:endParaRPr lang="en-US" altLang="en-US" sz="2400"/>
          </a:p>
        </p:txBody>
      </p:sp>
      <p:sp>
        <p:nvSpPr>
          <p:cNvPr id="122897" name="Text Box 16"/>
          <p:cNvSpPr txBox="1">
            <a:spLocks noChangeArrowheads="1"/>
          </p:cNvSpPr>
          <p:nvPr/>
        </p:nvSpPr>
        <p:spPr bwMode="auto">
          <a:xfrm>
            <a:off x="8382000" y="5592679"/>
            <a:ext cx="304800" cy="28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v</a:t>
            </a:r>
            <a:r>
              <a:rPr lang="en-US" altLang="en-US" sz="1600" baseline="-25000">
                <a:latin typeface="Times New Roman" panose="02020603050405020304" pitchFamily="18" charset="0"/>
              </a:rPr>
              <a:t>1</a:t>
            </a:r>
            <a:endParaRPr lang="en-US" altLang="en-US" sz="2400"/>
          </a:p>
        </p:txBody>
      </p:sp>
      <p:sp>
        <p:nvSpPr>
          <p:cNvPr id="122898" name="Text Box 17"/>
          <p:cNvSpPr txBox="1">
            <a:spLocks noChangeArrowheads="1"/>
          </p:cNvSpPr>
          <p:nvPr/>
        </p:nvSpPr>
        <p:spPr bwMode="auto">
          <a:xfrm>
            <a:off x="2082800" y="609600"/>
            <a:ext cx="4064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i="1">
                <a:latin typeface="Times New Roman" panose="02020603050405020304" pitchFamily="18" charset="0"/>
              </a:rPr>
              <a:t>v</a:t>
            </a:r>
            <a:r>
              <a:rPr lang="en-US" altLang="en-US" sz="1200" baseline="-25000">
                <a:latin typeface="Times New Roman" panose="02020603050405020304" pitchFamily="18" charset="0"/>
              </a:rPr>
              <a:t>2</a:t>
            </a:r>
            <a:endParaRPr lang="en-US" altLang="en-US"/>
          </a:p>
        </p:txBody>
      </p:sp>
      <p:sp>
        <p:nvSpPr>
          <p:cNvPr id="122899" name="Line 18"/>
          <p:cNvSpPr>
            <a:spLocks noChangeShapeType="1"/>
          </p:cNvSpPr>
          <p:nvPr/>
        </p:nvSpPr>
        <p:spPr bwMode="auto">
          <a:xfrm>
            <a:off x="5232400" y="4026568"/>
            <a:ext cx="2438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00" name="Line 19"/>
          <p:cNvSpPr>
            <a:spLocks noChangeShapeType="1"/>
          </p:cNvSpPr>
          <p:nvPr/>
        </p:nvSpPr>
        <p:spPr bwMode="auto">
          <a:xfrm>
            <a:off x="3911600" y="3029953"/>
            <a:ext cx="1320800"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1" name="Line 20"/>
          <p:cNvSpPr>
            <a:spLocks noChangeShapeType="1"/>
          </p:cNvSpPr>
          <p:nvPr/>
        </p:nvSpPr>
        <p:spPr bwMode="auto">
          <a:xfrm>
            <a:off x="5232400" y="3029953"/>
            <a:ext cx="0" cy="996616"/>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2" name="Text Box 21"/>
          <p:cNvSpPr txBox="1">
            <a:spLocks noChangeArrowheads="1"/>
          </p:cNvSpPr>
          <p:nvPr/>
        </p:nvSpPr>
        <p:spPr bwMode="auto">
          <a:xfrm>
            <a:off x="4927600" y="2602832"/>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Both</a:t>
            </a:r>
            <a:endParaRPr lang="en-US" altLang="en-US" sz="2400"/>
          </a:p>
        </p:txBody>
      </p:sp>
      <p:sp>
        <p:nvSpPr>
          <p:cNvPr id="122903" name="Text Box 22"/>
          <p:cNvSpPr txBox="1">
            <a:spLocks noChangeArrowheads="1"/>
          </p:cNvSpPr>
          <p:nvPr/>
        </p:nvSpPr>
        <p:spPr bwMode="auto">
          <a:xfrm>
            <a:off x="5638800" y="4596063"/>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Good 1</a:t>
            </a:r>
            <a:endParaRPr lang="en-US" altLang="en-US" sz="2400"/>
          </a:p>
        </p:txBody>
      </p:sp>
      <p:sp>
        <p:nvSpPr>
          <p:cNvPr id="122904" name="Text Box 23"/>
          <p:cNvSpPr txBox="1">
            <a:spLocks noChangeArrowheads="1"/>
          </p:cNvSpPr>
          <p:nvPr/>
        </p:nvSpPr>
        <p:spPr bwMode="auto">
          <a:xfrm>
            <a:off x="2387600" y="2033337"/>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Good 2</a:t>
            </a:r>
            <a:endParaRPr lang="en-US" altLang="en-US" sz="2400"/>
          </a:p>
        </p:txBody>
      </p:sp>
      <p:sp>
        <p:nvSpPr>
          <p:cNvPr id="122905" name="Text Box 24"/>
          <p:cNvSpPr txBox="1">
            <a:spLocks noChangeArrowheads="1"/>
          </p:cNvSpPr>
          <p:nvPr/>
        </p:nvSpPr>
        <p:spPr bwMode="auto">
          <a:xfrm>
            <a:off x="2997200" y="4168942"/>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Nothing</a:t>
            </a:r>
            <a:endParaRPr lang="en-US" altLang="en-US" sz="2400"/>
          </a:p>
        </p:txBody>
      </p:sp>
      <p:sp>
        <p:nvSpPr>
          <p:cNvPr id="26" name="Line 12"/>
          <p:cNvSpPr>
            <a:spLocks noChangeShapeType="1"/>
          </p:cNvSpPr>
          <p:nvPr/>
        </p:nvSpPr>
        <p:spPr bwMode="auto">
          <a:xfrm>
            <a:off x="5029199" y="3917017"/>
            <a:ext cx="22310" cy="18180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p:cNvSpPr>
            <a:spLocks noChangeShapeType="1"/>
          </p:cNvSpPr>
          <p:nvPr/>
        </p:nvSpPr>
        <p:spPr bwMode="auto">
          <a:xfrm flipV="1">
            <a:off x="5029199" y="3884195"/>
            <a:ext cx="2548394" cy="328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Box 27"/>
          <p:cNvSpPr txBox="1"/>
          <p:nvPr/>
        </p:nvSpPr>
        <p:spPr>
          <a:xfrm>
            <a:off x="6860835" y="2276749"/>
            <a:ext cx="3784821" cy="923330"/>
          </a:xfrm>
          <a:prstGeom prst="rect">
            <a:avLst/>
          </a:prstGeom>
          <a:noFill/>
        </p:spPr>
        <p:txBody>
          <a:bodyPr wrap="square" rtlCol="0">
            <a:spAutoFit/>
          </a:bodyPr>
          <a:lstStyle/>
          <a:p>
            <a:r>
              <a:rPr lang="en-US" dirty="0"/>
              <a:t>If p1 optimal, this price reduction doesn’t affect profits – sales gains just balance price cut</a:t>
            </a:r>
          </a:p>
        </p:txBody>
      </p:sp>
      <p:cxnSp>
        <p:nvCxnSpPr>
          <p:cNvPr id="3" name="Straight Arrow Connector 2"/>
          <p:cNvCxnSpPr>
            <a:stCxn id="28" idx="1"/>
          </p:cNvCxnSpPr>
          <p:nvPr/>
        </p:nvCxnSpPr>
        <p:spPr>
          <a:xfrm flipH="1">
            <a:off x="5435600" y="2738414"/>
            <a:ext cx="1425235" cy="1236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130800" y="2890814"/>
            <a:ext cx="1882436" cy="160007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156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109D87-2497-49AB-861F-607A2505D3F0}" type="slidenum">
              <a:rPr lang="en-US" altLang="en-US"/>
              <a:pPr eaLnBrk="1" hangingPunct="1"/>
              <a:t>66</a:t>
            </a:fld>
            <a:endParaRPr lang="en-US" altLang="en-US"/>
          </a:p>
        </p:txBody>
      </p:sp>
      <p:sp>
        <p:nvSpPr>
          <p:cNvPr id="122886" name="Line 5"/>
          <p:cNvSpPr>
            <a:spLocks noChangeShapeType="1"/>
          </p:cNvSpPr>
          <p:nvPr/>
        </p:nvSpPr>
        <p:spPr bwMode="auto">
          <a:xfrm flipV="1">
            <a:off x="3968327" y="1036721"/>
            <a:ext cx="0" cy="19932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8" name="Line 7"/>
          <p:cNvSpPr>
            <a:spLocks noChangeShapeType="1"/>
          </p:cNvSpPr>
          <p:nvPr/>
        </p:nvSpPr>
        <p:spPr bwMode="auto">
          <a:xfrm>
            <a:off x="2184400" y="1606216"/>
            <a:ext cx="5181600" cy="4128837"/>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889" name="Line 8"/>
          <p:cNvSpPr>
            <a:spLocks noChangeShapeType="1"/>
          </p:cNvSpPr>
          <p:nvPr/>
        </p:nvSpPr>
        <p:spPr bwMode="auto">
          <a:xfrm>
            <a:off x="2184400" y="894347"/>
            <a:ext cx="0" cy="48407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0" name="Line 9"/>
          <p:cNvSpPr>
            <a:spLocks noChangeShapeType="1"/>
          </p:cNvSpPr>
          <p:nvPr/>
        </p:nvSpPr>
        <p:spPr bwMode="auto">
          <a:xfrm>
            <a:off x="2184400" y="5735053"/>
            <a:ext cx="609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1" name="Line 10"/>
          <p:cNvSpPr>
            <a:spLocks noChangeShapeType="1"/>
          </p:cNvSpPr>
          <p:nvPr/>
        </p:nvSpPr>
        <p:spPr bwMode="auto">
          <a:xfrm>
            <a:off x="3968327" y="3029953"/>
            <a:ext cx="1251373" cy="9966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2" name="Line 11"/>
          <p:cNvSpPr>
            <a:spLocks noChangeShapeType="1"/>
          </p:cNvSpPr>
          <p:nvPr/>
        </p:nvSpPr>
        <p:spPr bwMode="auto">
          <a:xfrm>
            <a:off x="2184400" y="3029953"/>
            <a:ext cx="1727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3" name="Line 12"/>
          <p:cNvSpPr>
            <a:spLocks noChangeShapeType="1"/>
          </p:cNvSpPr>
          <p:nvPr/>
        </p:nvSpPr>
        <p:spPr bwMode="auto">
          <a:xfrm>
            <a:off x="5232400" y="4026568"/>
            <a:ext cx="0" cy="17084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4" name="Text Box 13"/>
          <p:cNvSpPr txBox="1">
            <a:spLocks noChangeArrowheads="1"/>
          </p:cNvSpPr>
          <p:nvPr/>
        </p:nvSpPr>
        <p:spPr bwMode="auto">
          <a:xfrm>
            <a:off x="1981200" y="1463842"/>
            <a:ext cx="4064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B</a:t>
            </a:r>
            <a:endParaRPr lang="en-US" altLang="en-US" sz="2400"/>
          </a:p>
        </p:txBody>
      </p:sp>
      <p:sp>
        <p:nvSpPr>
          <p:cNvPr id="122895" name="Text Box 14"/>
          <p:cNvSpPr txBox="1">
            <a:spLocks noChangeArrowheads="1"/>
          </p:cNvSpPr>
          <p:nvPr/>
        </p:nvSpPr>
        <p:spPr bwMode="auto">
          <a:xfrm>
            <a:off x="1981200" y="2887579"/>
            <a:ext cx="4064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2</a:t>
            </a:r>
            <a:endParaRPr lang="en-US" altLang="en-US" sz="2400"/>
          </a:p>
        </p:txBody>
      </p:sp>
      <p:sp>
        <p:nvSpPr>
          <p:cNvPr id="122896" name="Text Box 15"/>
          <p:cNvSpPr txBox="1">
            <a:spLocks noChangeArrowheads="1"/>
          </p:cNvSpPr>
          <p:nvPr/>
        </p:nvSpPr>
        <p:spPr bwMode="auto">
          <a:xfrm>
            <a:off x="5130800" y="5735053"/>
            <a:ext cx="304800" cy="28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p</a:t>
            </a:r>
            <a:r>
              <a:rPr lang="en-US" altLang="en-US" sz="1600" baseline="-25000">
                <a:latin typeface="Times New Roman" panose="02020603050405020304" pitchFamily="18" charset="0"/>
              </a:rPr>
              <a:t>1</a:t>
            </a:r>
            <a:endParaRPr lang="en-US" altLang="en-US" sz="2400"/>
          </a:p>
        </p:txBody>
      </p:sp>
      <p:sp>
        <p:nvSpPr>
          <p:cNvPr id="122897" name="Text Box 16"/>
          <p:cNvSpPr txBox="1">
            <a:spLocks noChangeArrowheads="1"/>
          </p:cNvSpPr>
          <p:nvPr/>
        </p:nvSpPr>
        <p:spPr bwMode="auto">
          <a:xfrm>
            <a:off x="8382000" y="5592679"/>
            <a:ext cx="304800" cy="28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latin typeface="Times New Roman" panose="02020603050405020304" pitchFamily="18" charset="0"/>
              </a:rPr>
              <a:t>v</a:t>
            </a:r>
            <a:r>
              <a:rPr lang="en-US" altLang="en-US" sz="1600" baseline="-25000">
                <a:latin typeface="Times New Roman" panose="02020603050405020304" pitchFamily="18" charset="0"/>
              </a:rPr>
              <a:t>1</a:t>
            </a:r>
            <a:endParaRPr lang="en-US" altLang="en-US" sz="2400"/>
          </a:p>
        </p:txBody>
      </p:sp>
      <p:sp>
        <p:nvSpPr>
          <p:cNvPr id="122898" name="Text Box 17"/>
          <p:cNvSpPr txBox="1">
            <a:spLocks noChangeArrowheads="1"/>
          </p:cNvSpPr>
          <p:nvPr/>
        </p:nvSpPr>
        <p:spPr bwMode="auto">
          <a:xfrm>
            <a:off x="2082800" y="609600"/>
            <a:ext cx="4064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i="1">
                <a:latin typeface="Times New Roman" panose="02020603050405020304" pitchFamily="18" charset="0"/>
              </a:rPr>
              <a:t>v</a:t>
            </a:r>
            <a:r>
              <a:rPr lang="en-US" altLang="en-US" sz="1200" baseline="-25000">
                <a:latin typeface="Times New Roman" panose="02020603050405020304" pitchFamily="18" charset="0"/>
              </a:rPr>
              <a:t>2</a:t>
            </a:r>
            <a:endParaRPr lang="en-US" altLang="en-US"/>
          </a:p>
        </p:txBody>
      </p:sp>
      <p:sp>
        <p:nvSpPr>
          <p:cNvPr id="122899" name="Line 18"/>
          <p:cNvSpPr>
            <a:spLocks noChangeShapeType="1"/>
          </p:cNvSpPr>
          <p:nvPr/>
        </p:nvSpPr>
        <p:spPr bwMode="auto">
          <a:xfrm>
            <a:off x="5232400" y="4026568"/>
            <a:ext cx="2438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00" name="Line 19"/>
          <p:cNvSpPr>
            <a:spLocks noChangeShapeType="1"/>
          </p:cNvSpPr>
          <p:nvPr/>
        </p:nvSpPr>
        <p:spPr bwMode="auto">
          <a:xfrm>
            <a:off x="3911600" y="3029953"/>
            <a:ext cx="1320800"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1" name="Line 20"/>
          <p:cNvSpPr>
            <a:spLocks noChangeShapeType="1"/>
          </p:cNvSpPr>
          <p:nvPr/>
        </p:nvSpPr>
        <p:spPr bwMode="auto">
          <a:xfrm>
            <a:off x="5232400" y="3029953"/>
            <a:ext cx="0" cy="996616"/>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02" name="Text Box 21"/>
          <p:cNvSpPr txBox="1">
            <a:spLocks noChangeArrowheads="1"/>
          </p:cNvSpPr>
          <p:nvPr/>
        </p:nvSpPr>
        <p:spPr bwMode="auto">
          <a:xfrm>
            <a:off x="4927600" y="2602832"/>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Both</a:t>
            </a:r>
            <a:endParaRPr lang="en-US" altLang="en-US" sz="2400"/>
          </a:p>
        </p:txBody>
      </p:sp>
      <p:sp>
        <p:nvSpPr>
          <p:cNvPr id="122903" name="Text Box 22"/>
          <p:cNvSpPr txBox="1">
            <a:spLocks noChangeArrowheads="1"/>
          </p:cNvSpPr>
          <p:nvPr/>
        </p:nvSpPr>
        <p:spPr bwMode="auto">
          <a:xfrm>
            <a:off x="5638800" y="4596063"/>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Good 1</a:t>
            </a:r>
            <a:endParaRPr lang="en-US" altLang="en-US" sz="2400"/>
          </a:p>
        </p:txBody>
      </p:sp>
      <p:sp>
        <p:nvSpPr>
          <p:cNvPr id="122904" name="Text Box 23"/>
          <p:cNvSpPr txBox="1">
            <a:spLocks noChangeArrowheads="1"/>
          </p:cNvSpPr>
          <p:nvPr/>
        </p:nvSpPr>
        <p:spPr bwMode="auto">
          <a:xfrm>
            <a:off x="2387600" y="2033337"/>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Good 2</a:t>
            </a:r>
            <a:endParaRPr lang="en-US" altLang="en-US" sz="2400"/>
          </a:p>
        </p:txBody>
      </p:sp>
      <p:sp>
        <p:nvSpPr>
          <p:cNvPr id="122905" name="Text Box 24"/>
          <p:cNvSpPr txBox="1">
            <a:spLocks noChangeArrowheads="1"/>
          </p:cNvSpPr>
          <p:nvPr/>
        </p:nvSpPr>
        <p:spPr bwMode="auto">
          <a:xfrm>
            <a:off x="2997200" y="4168942"/>
            <a:ext cx="1625600" cy="5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Buy Nothing</a:t>
            </a:r>
            <a:endParaRPr lang="en-US" altLang="en-US" sz="2400"/>
          </a:p>
        </p:txBody>
      </p:sp>
      <p:sp>
        <p:nvSpPr>
          <p:cNvPr id="27" name="Line 10"/>
          <p:cNvSpPr>
            <a:spLocks noChangeShapeType="1"/>
          </p:cNvSpPr>
          <p:nvPr/>
        </p:nvSpPr>
        <p:spPr bwMode="auto">
          <a:xfrm>
            <a:off x="3581401" y="3029952"/>
            <a:ext cx="1663700" cy="140301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5"/>
          <p:cNvSpPr>
            <a:spLocks noChangeShapeType="1"/>
          </p:cNvSpPr>
          <p:nvPr/>
        </p:nvSpPr>
        <p:spPr bwMode="auto">
          <a:xfrm flipV="1">
            <a:off x="3581400" y="1036721"/>
            <a:ext cx="0" cy="19932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8"/>
          <p:cNvSpPr>
            <a:spLocks noChangeShapeType="1"/>
          </p:cNvSpPr>
          <p:nvPr/>
        </p:nvSpPr>
        <p:spPr bwMode="auto">
          <a:xfrm>
            <a:off x="5257800" y="4432968"/>
            <a:ext cx="2438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Box 29"/>
          <p:cNvSpPr txBox="1"/>
          <p:nvPr/>
        </p:nvSpPr>
        <p:spPr>
          <a:xfrm>
            <a:off x="6860835" y="2276749"/>
            <a:ext cx="3784821" cy="923330"/>
          </a:xfrm>
          <a:prstGeom prst="rect">
            <a:avLst/>
          </a:prstGeom>
          <a:noFill/>
        </p:spPr>
        <p:txBody>
          <a:bodyPr wrap="square" rtlCol="0">
            <a:spAutoFit/>
          </a:bodyPr>
          <a:lstStyle/>
          <a:p>
            <a:r>
              <a:rPr lang="en-US" dirty="0"/>
              <a:t>Reducing bundle price gives the additional sales of both goods with a single price cut</a:t>
            </a:r>
          </a:p>
        </p:txBody>
      </p:sp>
    </p:spTree>
    <p:extLst>
      <p:ext uri="{BB962C8B-B14F-4D97-AF65-F5344CB8AC3E}">
        <p14:creationId xmlns:p14="http://schemas.microsoft.com/office/powerpoint/2010/main" val="44242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Bundling as a part of corporate strategy</a:t>
            </a:r>
          </a:p>
        </p:txBody>
      </p:sp>
      <p:sp>
        <p:nvSpPr>
          <p:cNvPr id="3" name="Content Placeholder 2"/>
          <p:cNvSpPr>
            <a:spLocks noGrp="1"/>
          </p:cNvSpPr>
          <p:nvPr>
            <p:ph idx="1"/>
          </p:nvPr>
        </p:nvSpPr>
        <p:spPr/>
        <p:txBody>
          <a:bodyPr/>
          <a:lstStyle/>
          <a:p>
            <a:r>
              <a:rPr lang="en-US" b="1" dirty="0">
                <a:latin typeface="+mj-lt"/>
              </a:rPr>
              <a:t>Rethink Product</a:t>
            </a:r>
          </a:p>
          <a:p>
            <a:r>
              <a:rPr lang="en-US" dirty="0">
                <a:latin typeface="+mj-lt"/>
              </a:rPr>
              <a:t>Jack Walsh noticed GE made more profit on engine service than aircraft engines</a:t>
            </a:r>
          </a:p>
          <a:p>
            <a:r>
              <a:rPr lang="en-US" dirty="0">
                <a:latin typeface="+mj-lt"/>
              </a:rPr>
              <a:t>Redefined product: sell engines in order to sell service</a:t>
            </a:r>
          </a:p>
          <a:p>
            <a:pPr lvl="1"/>
            <a:r>
              <a:rPr lang="en-US" dirty="0">
                <a:latin typeface="+mj-lt"/>
              </a:rPr>
              <a:t>Rather than selling service to make engines more attractive</a:t>
            </a:r>
          </a:p>
          <a:p>
            <a:r>
              <a:rPr lang="en-US" dirty="0">
                <a:latin typeface="+mj-lt"/>
              </a:rPr>
              <a:t>Very profitable</a:t>
            </a:r>
          </a:p>
          <a:p>
            <a:r>
              <a:rPr lang="en-US" dirty="0">
                <a:latin typeface="+mj-lt"/>
              </a:rPr>
              <a:t>IBM pivoted from providing software and services to sell hardware</a:t>
            </a:r>
          </a:p>
          <a:p>
            <a:pPr lvl="1"/>
            <a:r>
              <a:rPr lang="en-US" dirty="0">
                <a:latin typeface="+mj-lt"/>
              </a:rPr>
              <a:t>IBM Global Services </a:t>
            </a:r>
          </a:p>
          <a:p>
            <a:r>
              <a:rPr lang="en-US" dirty="0">
                <a:latin typeface="+mj-lt"/>
              </a:rPr>
              <a:t>Hardware margins typically low except Apple</a:t>
            </a:r>
          </a:p>
          <a:p>
            <a:endParaRPr lang="en-US" dirty="0"/>
          </a:p>
          <a:p>
            <a:endParaRPr lang="en-US" dirty="0"/>
          </a:p>
        </p:txBody>
      </p:sp>
      <p:sp>
        <p:nvSpPr>
          <p:cNvPr id="4" name="Slide Number Placeholder 3"/>
          <p:cNvSpPr>
            <a:spLocks noGrp="1"/>
          </p:cNvSpPr>
          <p:nvPr>
            <p:ph type="sldNum" sz="quarter" idx="12"/>
          </p:nvPr>
        </p:nvSpPr>
        <p:spPr/>
        <p:txBody>
          <a:bodyPr/>
          <a:lstStyle/>
          <a:p>
            <a:fld id="{22747A4D-3637-4EAE-9BF1-5D90578B46D7}" type="slidenum">
              <a:rPr lang="en-US" smtClean="0"/>
              <a:t>67</a:t>
            </a:fld>
            <a:endParaRPr lang="en-US"/>
          </a:p>
        </p:txBody>
      </p:sp>
    </p:spTree>
    <p:extLst>
      <p:ext uri="{BB962C8B-B14F-4D97-AF65-F5344CB8AC3E}">
        <p14:creationId xmlns:p14="http://schemas.microsoft.com/office/powerpoint/2010/main" val="3622570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Bundling Insights</a:t>
            </a:r>
          </a:p>
        </p:txBody>
      </p:sp>
      <p:sp>
        <p:nvSpPr>
          <p:cNvPr id="3" name="Content Placeholder 2"/>
          <p:cNvSpPr>
            <a:spLocks noGrp="1"/>
          </p:cNvSpPr>
          <p:nvPr>
            <p:ph idx="1"/>
          </p:nvPr>
        </p:nvSpPr>
        <p:spPr/>
        <p:txBody>
          <a:bodyPr/>
          <a:lstStyle/>
          <a:p>
            <a:r>
              <a:rPr lang="en-US" dirty="0">
                <a:latin typeface="+mj-lt"/>
              </a:rPr>
              <a:t>Mixed bundling is always more profitable than no bundling</a:t>
            </a:r>
          </a:p>
          <a:p>
            <a:pPr lvl="1"/>
            <a:r>
              <a:rPr lang="en-US" dirty="0">
                <a:latin typeface="+mj-lt"/>
              </a:rPr>
              <a:t>With independent or negatively correlated goods</a:t>
            </a:r>
          </a:p>
          <a:p>
            <a:pPr lvl="1"/>
            <a:r>
              <a:rPr lang="en-US" dirty="0">
                <a:latin typeface="+mj-lt"/>
              </a:rPr>
              <a:t>Better for consumers as well!</a:t>
            </a:r>
          </a:p>
          <a:p>
            <a:r>
              <a:rPr lang="en-US" dirty="0">
                <a:latin typeface="+mj-lt"/>
              </a:rPr>
              <a:t>Often a “grand bundle” does well for firms, but can be bad for consumers</a:t>
            </a:r>
          </a:p>
          <a:p>
            <a:pPr lvl="1"/>
            <a:r>
              <a:rPr lang="en-US" dirty="0">
                <a:latin typeface="+mj-lt"/>
              </a:rPr>
              <a:t>Skims out the most willing-to-pay with a “super good”</a:t>
            </a:r>
          </a:p>
          <a:p>
            <a:r>
              <a:rPr lang="en-US" dirty="0">
                <a:latin typeface="+mj-lt"/>
              </a:rPr>
              <a:t>Bundles can be used to help customers</a:t>
            </a:r>
          </a:p>
        </p:txBody>
      </p:sp>
      <p:sp>
        <p:nvSpPr>
          <p:cNvPr id="4" name="Slide Number Placeholder 3"/>
          <p:cNvSpPr>
            <a:spLocks noGrp="1"/>
          </p:cNvSpPr>
          <p:nvPr>
            <p:ph type="sldNum" sz="quarter" idx="12"/>
          </p:nvPr>
        </p:nvSpPr>
        <p:spPr/>
        <p:txBody>
          <a:bodyPr/>
          <a:lstStyle/>
          <a:p>
            <a:fld id="{22747A4D-3637-4EAE-9BF1-5D90578B46D7}" type="slidenum">
              <a:rPr lang="en-US" smtClean="0"/>
              <a:t>68</a:t>
            </a:fld>
            <a:endParaRPr lang="en-US"/>
          </a:p>
        </p:txBody>
      </p:sp>
    </p:spTree>
    <p:extLst>
      <p:ext uri="{BB962C8B-B14F-4D97-AF65-F5344CB8AC3E}">
        <p14:creationId xmlns:p14="http://schemas.microsoft.com/office/powerpoint/2010/main" val="1312173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6EFF-B071-4E92-8CE9-5417D7435E11}"/>
              </a:ext>
            </a:extLst>
          </p:cNvPr>
          <p:cNvSpPr>
            <a:spLocks noGrp="1"/>
          </p:cNvSpPr>
          <p:nvPr>
            <p:ph type="title"/>
          </p:nvPr>
        </p:nvSpPr>
        <p:spPr/>
        <p:txBody>
          <a:bodyPr/>
          <a:lstStyle/>
          <a:p>
            <a:pPr algn="ctr"/>
            <a:r>
              <a:rPr lang="en-US" dirty="0"/>
              <a:t>Appendix</a:t>
            </a:r>
          </a:p>
        </p:txBody>
      </p:sp>
      <p:sp>
        <p:nvSpPr>
          <p:cNvPr id="3" name="Content Placeholder 2">
            <a:extLst>
              <a:ext uri="{FF2B5EF4-FFF2-40B4-BE49-F238E27FC236}">
                <a16:creationId xmlns:a16="http://schemas.microsoft.com/office/drawing/2014/main" id="{81C50AD9-A2A2-4ADB-9D96-9FE5481520F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662C554-F406-4691-A619-5F3D0C940E25}"/>
              </a:ext>
            </a:extLst>
          </p:cNvPr>
          <p:cNvSpPr>
            <a:spLocks noGrp="1"/>
          </p:cNvSpPr>
          <p:nvPr>
            <p:ph type="sldNum" sz="quarter" idx="12"/>
          </p:nvPr>
        </p:nvSpPr>
        <p:spPr/>
        <p:txBody>
          <a:bodyPr/>
          <a:lstStyle/>
          <a:p>
            <a:fld id="{22747A4D-3637-4EAE-9BF1-5D90578B46D7}" type="slidenum">
              <a:rPr lang="en-US" smtClean="0"/>
              <a:t>69</a:t>
            </a:fld>
            <a:endParaRPr lang="en-US"/>
          </a:p>
        </p:txBody>
      </p:sp>
    </p:spTree>
    <p:extLst>
      <p:ext uri="{BB962C8B-B14F-4D97-AF65-F5344CB8AC3E}">
        <p14:creationId xmlns:p14="http://schemas.microsoft.com/office/powerpoint/2010/main" val="318466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p:sp>
        <p:nvSpPr>
          <p:cNvPr id="3" name="Content Placeholder 2"/>
          <p:cNvSpPr>
            <a:spLocks noGrp="1"/>
          </p:cNvSpPr>
          <p:nvPr>
            <p:ph idx="1"/>
          </p:nvPr>
        </p:nvSpPr>
        <p:spPr>
          <a:xfrm>
            <a:off x="5121716" y="995363"/>
            <a:ext cx="6880746" cy="4873625"/>
          </a:xfrm>
        </p:spPr>
        <p:txBody>
          <a:bodyPr/>
          <a:lstStyle/>
          <a:p>
            <a:pPr marL="0" indent="0">
              <a:buNone/>
            </a:pPr>
            <a:endParaRPr lang="en-US" dirty="0"/>
          </a:p>
          <a:p>
            <a:pPr marL="0" indent="0">
              <a:buNone/>
            </a:pPr>
            <a:endParaRPr lang="en-US" sz="1600" dirty="0"/>
          </a:p>
          <a:p>
            <a:pPr marL="0" indent="0">
              <a:buNone/>
            </a:pPr>
            <a:endParaRPr lang="en-US" sz="1600" i="1" dirty="0">
              <a:solidFill>
                <a:schemeClr val="tx2"/>
              </a:solidFill>
            </a:endParaRPr>
          </a:p>
          <a:p>
            <a:pPr marL="0" indent="0">
              <a:buNone/>
            </a:pPr>
            <a:endParaRPr lang="en-US" sz="1600" i="1"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p:txBody>
      </p:sp>
      <p:sp>
        <p:nvSpPr>
          <p:cNvPr id="4" name="Text Placeholder 3"/>
          <p:cNvSpPr>
            <a:spLocks noGrp="1"/>
          </p:cNvSpPr>
          <p:nvPr>
            <p:ph type="body" sz="half" idx="2"/>
          </p:nvPr>
        </p:nvSpPr>
        <p:spPr/>
        <p:txBody>
          <a:bodyPr>
            <a:normAutofit/>
          </a:bodyPr>
          <a:lstStyle/>
          <a:p>
            <a:endParaRPr lang="en-US" dirty="0"/>
          </a:p>
          <a:p>
            <a:r>
              <a:rPr lang="en-US" dirty="0">
                <a:solidFill>
                  <a:schemeClr val="tx2"/>
                </a:solidFill>
              </a:rPr>
              <a:t>Idea: with these “solution functions” for the goods we don’t care about, lets plug them back in to the original utility function…</a:t>
            </a:r>
          </a:p>
          <a:p>
            <a:endParaRPr lang="en-US" dirty="0">
              <a:solidFill>
                <a:schemeClr val="tx2"/>
              </a:solidFill>
            </a:endParaRPr>
          </a:p>
          <a:p>
            <a:endParaRPr lang="en-US" dirty="0">
              <a:solidFill>
                <a:schemeClr val="tx2"/>
              </a:solidFill>
            </a:endParaRPr>
          </a:p>
          <a:p>
            <a:r>
              <a:rPr lang="en-US" dirty="0">
                <a:solidFill>
                  <a:schemeClr val="tx2"/>
                </a:solidFill>
              </a:rPr>
              <a:t>This reduces the problem to a function of a bunch of parameters (e.g., </a:t>
            </a:r>
            <a:r>
              <a:rPr lang="en-US" i="1" dirty="0">
                <a:solidFill>
                  <a:schemeClr val="tx2"/>
                </a:solidFill>
              </a:rPr>
              <a:t>m </a:t>
            </a:r>
            <a:r>
              <a:rPr lang="en-US" dirty="0">
                <a:solidFill>
                  <a:schemeClr val="tx2"/>
                </a:solidFill>
              </a:rPr>
              <a:t>and</a:t>
            </a:r>
            <a:r>
              <a:rPr lang="en-US" i="1" dirty="0">
                <a:solidFill>
                  <a:schemeClr val="tx2"/>
                </a:solidFill>
              </a:rPr>
              <a:t> b</a:t>
            </a:r>
            <a:r>
              <a:rPr lang="en-US" dirty="0">
                <a:solidFill>
                  <a:schemeClr val="tx2"/>
                </a:solidFill>
              </a:rPr>
              <a:t>) rather than variables (e.g., </a:t>
            </a:r>
            <a:r>
              <a:rPr lang="en-US" i="1" dirty="0">
                <a:solidFill>
                  <a:schemeClr val="tx2"/>
                </a:solidFill>
              </a:rPr>
              <a:t>y</a:t>
            </a:r>
            <a:r>
              <a:rPr lang="en-US" dirty="0">
                <a:solidFill>
                  <a:schemeClr val="tx2"/>
                </a:solidFill>
              </a:rPr>
              <a:t> and </a:t>
            </a:r>
            <a:r>
              <a:rPr lang="en-US" i="1" dirty="0">
                <a:solidFill>
                  <a:schemeClr val="tx2"/>
                </a:solidFill>
              </a:rPr>
              <a:t>x</a:t>
            </a:r>
            <a:r>
              <a:rPr lang="en-US" dirty="0">
                <a:solidFill>
                  <a:schemeClr val="tx2"/>
                </a:solidFill>
              </a:rPr>
              <a:t>).</a:t>
            </a:r>
          </a:p>
          <a:p>
            <a:r>
              <a:rPr lang="en-US" dirty="0">
                <a:solidFill>
                  <a:schemeClr val="tx2"/>
                </a:solidFill>
              </a:rPr>
              <a:t>	</a:t>
            </a:r>
          </a:p>
          <a:p>
            <a:r>
              <a:rPr lang="en-US" dirty="0">
                <a:solidFill>
                  <a:schemeClr val="tx2"/>
                </a:solidFill>
              </a:rPr>
              <a:t>	</a:t>
            </a:r>
            <a:r>
              <a:rPr lang="en-US" sz="1400" dirty="0">
                <a:solidFill>
                  <a:schemeClr val="tx2"/>
                </a:solidFill>
              </a:rPr>
              <a:t>This is useful; parameters aren’t		 complicated but variables are!</a:t>
            </a:r>
          </a:p>
        </p:txBody>
      </p:sp>
      <mc:AlternateContent xmlns:mc="http://schemas.openxmlformats.org/markup-compatibility/2006" xmlns:a14="http://schemas.microsoft.com/office/drawing/2010/main">
        <mc:Choice Requires="a14">
          <p:sp>
            <p:nvSpPr>
              <p:cNvPr id="8" name="TextBox 7"/>
              <p:cNvSpPr txBox="1"/>
              <p:nvPr/>
            </p:nvSpPr>
            <p:spPr>
              <a:xfrm>
                <a:off x="5295780" y="1168064"/>
                <a:ext cx="5189626" cy="31265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 …,</m:t>
                    </m:r>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oMath>
                </a14:m>
                <a:r>
                  <a:rPr kumimoji="0" lang="en-US" sz="1800" b="0" i="0" u="none" strike="noStrike" kern="0" cap="none" spc="0" normalizeH="0" baseline="0" noProof="0" dirty="0">
                    <a:ln>
                      <a:noFill/>
                    </a:ln>
                    <a:solidFill>
                      <a:sysClr val="windowText" lastClr="000000"/>
                    </a:solidFill>
                    <a:effectLst/>
                    <a:uLnTx/>
                    <a:uFillTx/>
                  </a:rPr>
                  <a:t> -&gt; </a:t>
                </a:r>
                <a14:m>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95780" y="1168064"/>
                <a:ext cx="5189626" cy="312650"/>
              </a:xfrm>
              <a:prstGeom prst="rect">
                <a:avLst/>
              </a:prstGeom>
              <a:blipFill>
                <a:blip r:embed="rId2"/>
                <a:stretch>
                  <a:fillRect l="-1175" t="-21569" b="-41176"/>
                </a:stretch>
              </a:blipFill>
            </p:spPr>
            <p:txBody>
              <a:bodyPr/>
              <a:lstStyle/>
              <a:p>
                <a:r>
                  <a:rPr lang="en-US">
                    <a:noFill/>
                  </a:rPr>
                  <a:t> </a:t>
                </a:r>
              </a:p>
            </p:txBody>
          </p:sp>
        </mc:Fallback>
      </mc:AlternateContent>
    </p:spTree>
    <p:extLst>
      <p:ext uri="{BB962C8B-B14F-4D97-AF65-F5344CB8AC3E}">
        <p14:creationId xmlns:p14="http://schemas.microsoft.com/office/powerpoint/2010/main" val="14937731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D2A0AD-4068-41D0-B7C8-4538DF46B019}" type="slidenum">
              <a:rPr lang="en-US" altLang="en-US"/>
              <a:pPr eaLnBrk="1" hangingPunct="1"/>
              <a:t>70</a:t>
            </a:fld>
            <a:endParaRPr lang="en-US" altLang="en-US"/>
          </a:p>
        </p:txBody>
      </p:sp>
      <p:sp>
        <p:nvSpPr>
          <p:cNvPr id="4106" name="Rectangle 2"/>
          <p:cNvSpPr>
            <a:spLocks noGrp="1" noChangeArrowheads="1"/>
          </p:cNvSpPr>
          <p:nvPr>
            <p:ph type="title"/>
          </p:nvPr>
        </p:nvSpPr>
        <p:spPr/>
        <p:txBody>
          <a:bodyPr/>
          <a:lstStyle/>
          <a:p>
            <a:pPr eaLnBrk="1" hangingPunct="1"/>
            <a:r>
              <a:rPr lang="en-US" altLang="en-US" dirty="0"/>
              <a:t>Representative Consumer Assumption</a:t>
            </a:r>
          </a:p>
        </p:txBody>
      </p:sp>
      <p:sp>
        <p:nvSpPr>
          <p:cNvPr id="4107"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If there is a representative consumer maximizing utility:</a:t>
            </a:r>
          </a:p>
          <a:p>
            <a:pPr eaLnBrk="1" hangingPunct="1">
              <a:buFontTx/>
              <a:buNone/>
            </a:pPr>
            <a:r>
              <a:rPr lang="en-US" altLang="en-US" dirty="0"/>
              <a:t>	max </a:t>
            </a:r>
            <a:r>
              <a:rPr lang="en-US" altLang="en-US" i="1" dirty="0"/>
              <a:t>u</a:t>
            </a:r>
            <a:r>
              <a:rPr lang="en-US" altLang="en-US" dirty="0"/>
              <a:t>(</a:t>
            </a:r>
            <a:r>
              <a:rPr lang="en-US" altLang="en-US" b="1" dirty="0"/>
              <a:t>x</a:t>
            </a:r>
            <a:r>
              <a:rPr lang="en-US" altLang="en-US" dirty="0"/>
              <a:t>)-</a:t>
            </a:r>
            <a:r>
              <a:rPr lang="en-US" altLang="en-US" b="1" dirty="0" err="1"/>
              <a:t>px</a:t>
            </a:r>
            <a:r>
              <a:rPr lang="en-US" altLang="en-US" dirty="0"/>
              <a:t>, so</a:t>
            </a:r>
          </a:p>
          <a:p>
            <a:pPr eaLnBrk="1" hangingPunct="1"/>
            <a:r>
              <a:rPr lang="en-US" altLang="en-US" dirty="0"/>
              <a:t>Thus there are symmetric cross-derivatives</a:t>
            </a:r>
          </a:p>
          <a:p>
            <a:pPr eaLnBrk="1" hangingPunct="1"/>
            <a:endParaRPr lang="en-US" altLang="en-US" dirty="0"/>
          </a:p>
          <a:p>
            <a:pPr eaLnBrk="1" hangingPunct="1"/>
            <a:endParaRPr lang="en-US" altLang="en-US" dirty="0"/>
          </a:p>
          <a:p>
            <a:pPr eaLnBrk="1" hangingPunct="1"/>
            <a:endParaRPr lang="en-US" altLang="en-US" dirty="0"/>
          </a:p>
          <a:p>
            <a:pPr marL="0" indent="0" eaLnBrk="1" hangingPunct="1">
              <a:buNone/>
            </a:pPr>
            <a:endParaRPr lang="en-US" altLang="en-US" dirty="0"/>
          </a:p>
        </p:txBody>
      </p:sp>
      <p:sp>
        <p:nvSpPr>
          <p:cNvPr id="4108"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9" name="Rectangle 7"/>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0" name="Rectangle 9"/>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1" name="Rectangle 11"/>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4100" name="Object 3074"/>
          <p:cNvGraphicFramePr>
            <a:graphicFrameLocks noChangeAspect="1"/>
          </p:cNvGraphicFramePr>
          <p:nvPr>
            <p:extLst>
              <p:ext uri="{D42A27DB-BD31-4B8C-83A1-F6EECF244321}">
                <p14:modId xmlns:p14="http://schemas.microsoft.com/office/powerpoint/2010/main" val="2035477917"/>
              </p:ext>
            </p:extLst>
          </p:nvPr>
        </p:nvGraphicFramePr>
        <p:xfrm>
          <a:off x="3581400" y="2824291"/>
          <a:ext cx="4370387" cy="520700"/>
        </p:xfrm>
        <a:graphic>
          <a:graphicData uri="http://schemas.openxmlformats.org/presentationml/2006/ole">
            <mc:AlternateContent xmlns:mc="http://schemas.openxmlformats.org/markup-compatibility/2006">
              <mc:Choice xmlns:v="urn:schemas-microsoft-com:vml" Requires="v">
                <p:oleObj spid="_x0000_s9218" name="Equation" r:id="rId4" imgW="1688760" imgH="203040" progId="Equation.3">
                  <p:embed/>
                </p:oleObj>
              </mc:Choice>
              <mc:Fallback>
                <p:oleObj name="Equation" r:id="rId4" imgW="1688760" imgH="203040" progId="Equation.3">
                  <p:embed/>
                  <p:pic>
                    <p:nvPicPr>
                      <p:cNvPr id="4100" name="Object 3074"/>
                      <p:cNvPicPr>
                        <a:picLocks noChangeAspect="1" noChangeArrowheads="1"/>
                      </p:cNvPicPr>
                      <p:nvPr/>
                    </p:nvPicPr>
                    <p:blipFill>
                      <a:blip r:embed="rId5"/>
                      <a:srcRect/>
                      <a:stretch>
                        <a:fillRect/>
                      </a:stretch>
                    </p:blipFill>
                    <p:spPr bwMode="auto">
                      <a:xfrm>
                        <a:off x="3581400" y="2824291"/>
                        <a:ext cx="4370387" cy="520700"/>
                      </a:xfrm>
                      <a:prstGeom prst="rect">
                        <a:avLst/>
                      </a:prstGeom>
                      <a:noFill/>
                    </p:spPr>
                  </p:pic>
                </p:oleObj>
              </mc:Fallback>
            </mc:AlternateContent>
          </a:graphicData>
        </a:graphic>
      </p:graphicFrame>
      <p:sp>
        <p:nvSpPr>
          <p:cNvPr id="4112" name="Rectangle 1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3" name="Rectangle 1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4102" name="Object 3076"/>
          <p:cNvGraphicFramePr>
            <a:graphicFrameLocks noChangeAspect="1"/>
          </p:cNvGraphicFramePr>
          <p:nvPr>
            <p:extLst>
              <p:ext uri="{D42A27DB-BD31-4B8C-83A1-F6EECF244321}">
                <p14:modId xmlns:p14="http://schemas.microsoft.com/office/powerpoint/2010/main" val="1004745363"/>
              </p:ext>
            </p:extLst>
          </p:nvPr>
        </p:nvGraphicFramePr>
        <p:xfrm>
          <a:off x="3715180" y="4057107"/>
          <a:ext cx="1497013" cy="1030288"/>
        </p:xfrm>
        <a:graphic>
          <a:graphicData uri="http://schemas.openxmlformats.org/presentationml/2006/ole">
            <mc:AlternateContent xmlns:mc="http://schemas.openxmlformats.org/markup-compatibility/2006">
              <mc:Choice xmlns:v="urn:schemas-microsoft-com:vml" Requires="v">
                <p:oleObj spid="_x0000_s9219" name="Equation" r:id="rId6" imgW="698400" imgH="482400" progId="Equation.3">
                  <p:embed/>
                </p:oleObj>
              </mc:Choice>
              <mc:Fallback>
                <p:oleObj name="Equation" r:id="rId6" imgW="698400" imgH="482400" progId="Equation.3">
                  <p:embed/>
                  <p:pic>
                    <p:nvPicPr>
                      <p:cNvPr id="4102" name="Object 30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5180" y="4057107"/>
                        <a:ext cx="1497013"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Straight Arrow Connector 2"/>
          <p:cNvCxnSpPr/>
          <p:nvPr/>
        </p:nvCxnSpPr>
        <p:spPr>
          <a:xfrm flipH="1" flipV="1">
            <a:off x="7123816" y="3344992"/>
            <a:ext cx="1545263" cy="539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816366" y="3678128"/>
            <a:ext cx="2198964" cy="646331"/>
          </a:xfrm>
          <a:prstGeom prst="rect">
            <a:avLst/>
          </a:prstGeom>
          <a:noFill/>
        </p:spPr>
        <p:txBody>
          <a:bodyPr wrap="square" rtlCol="0">
            <a:spAutoFit/>
          </a:bodyPr>
          <a:lstStyle/>
          <a:p>
            <a:r>
              <a:rPr lang="en-US" dirty="0"/>
              <a:t>From the total derivative of FOC</a:t>
            </a:r>
          </a:p>
        </p:txBody>
      </p:sp>
      <p:sp>
        <p:nvSpPr>
          <p:cNvPr id="18" name="TextBox 17"/>
          <p:cNvSpPr txBox="1"/>
          <p:nvPr/>
        </p:nvSpPr>
        <p:spPr>
          <a:xfrm>
            <a:off x="3467087" y="5297160"/>
            <a:ext cx="2198964" cy="646331"/>
          </a:xfrm>
          <a:prstGeom prst="rect">
            <a:avLst/>
          </a:prstGeom>
          <a:noFill/>
        </p:spPr>
        <p:txBody>
          <a:bodyPr wrap="square" rtlCol="0">
            <a:spAutoFit/>
          </a:bodyPr>
          <a:lstStyle/>
          <a:p>
            <a:r>
              <a:rPr lang="en-US" dirty="0"/>
              <a:t>Recall this rule from multivariate calculus</a:t>
            </a:r>
          </a:p>
        </p:txBody>
      </p:sp>
      <p:sp>
        <p:nvSpPr>
          <p:cNvPr id="7" name="TextBox 6"/>
          <p:cNvSpPr txBox="1"/>
          <p:nvPr/>
        </p:nvSpPr>
        <p:spPr>
          <a:xfrm>
            <a:off x="6967870" y="4853923"/>
            <a:ext cx="2863702" cy="923330"/>
          </a:xfrm>
          <a:prstGeom prst="rect">
            <a:avLst/>
          </a:prstGeom>
          <a:noFill/>
        </p:spPr>
        <p:txBody>
          <a:bodyPr wrap="square" rtlCol="0">
            <a:spAutoFit/>
          </a:bodyPr>
          <a:lstStyle/>
          <a:p>
            <a:r>
              <a:rPr lang="en-US" dirty="0"/>
              <a:t>This rule need not hold in practice, but is a commonly made assumption </a:t>
            </a:r>
          </a:p>
        </p:txBody>
      </p:sp>
    </p:spTree>
    <p:extLst>
      <p:ext uri="{BB962C8B-B14F-4D97-AF65-F5344CB8AC3E}">
        <p14:creationId xmlns:p14="http://schemas.microsoft.com/office/powerpoint/2010/main" val="1468730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6695B4-56EB-49AB-8C3F-6FCFCC4CED91}" type="slidenum">
              <a:rPr lang="en-US" altLang="en-US"/>
              <a:pPr eaLnBrk="1" hangingPunct="1"/>
              <a:t>71</a:t>
            </a:fld>
            <a:endParaRPr lang="en-US" altLang="en-US"/>
          </a:p>
        </p:txBody>
      </p:sp>
      <p:sp>
        <p:nvSpPr>
          <p:cNvPr id="5128" name="Rectangle 2"/>
          <p:cNvSpPr>
            <a:spLocks noGrp="1" noChangeArrowheads="1"/>
          </p:cNvSpPr>
          <p:nvPr>
            <p:ph type="title"/>
          </p:nvPr>
        </p:nvSpPr>
        <p:spPr/>
        <p:txBody>
          <a:bodyPr/>
          <a:lstStyle/>
          <a:p>
            <a:pPr eaLnBrk="1" hangingPunct="1"/>
            <a:r>
              <a:rPr lang="en-US" altLang="en-US" dirty="0"/>
              <a:t>In Matrix Notation</a:t>
            </a:r>
          </a:p>
        </p:txBody>
      </p:sp>
      <p:sp>
        <p:nvSpPr>
          <p:cNvPr id="5129" name="Rectangle 3"/>
          <p:cNvSpPr>
            <a:spLocks noGrp="1" noChangeArrowheads="1"/>
          </p:cNvSpPr>
          <p:nvPr>
            <p:ph type="body" idx="1"/>
          </p:nvPr>
        </p:nvSpPr>
        <p:spPr/>
        <p:txBody>
          <a:bodyPr/>
          <a:lstStyle/>
          <a:p>
            <a:pPr eaLnBrk="1" hangingPunct="1">
              <a:buFontTx/>
              <a:buNone/>
            </a:pPr>
            <a:r>
              <a:rPr lang="en-US" altLang="en-US" dirty="0"/>
              <a:t>Price cost margin:</a:t>
            </a:r>
          </a:p>
        </p:txBody>
      </p:sp>
      <p:sp>
        <p:nvSpPr>
          <p:cNvPr id="5130" name="Rectangle 7"/>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5122" name="Object 2048"/>
          <p:cNvGraphicFramePr>
            <a:graphicFrameLocks noChangeAspect="1"/>
          </p:cNvGraphicFramePr>
          <p:nvPr>
            <p:extLst>
              <p:ext uri="{D42A27DB-BD31-4B8C-83A1-F6EECF244321}">
                <p14:modId xmlns:p14="http://schemas.microsoft.com/office/powerpoint/2010/main" val="1200185224"/>
              </p:ext>
            </p:extLst>
          </p:nvPr>
        </p:nvGraphicFramePr>
        <p:xfrm>
          <a:off x="781050" y="2598738"/>
          <a:ext cx="8732838" cy="1044575"/>
        </p:xfrm>
        <a:graphic>
          <a:graphicData uri="http://schemas.openxmlformats.org/presentationml/2006/ole">
            <mc:AlternateContent xmlns:mc="http://schemas.openxmlformats.org/markup-compatibility/2006">
              <mc:Choice xmlns:v="urn:schemas-microsoft-com:vml" Requires="v">
                <p:oleObj spid="_x0000_s10242" name="Equation" r:id="rId4" imgW="3898800" imgH="469800" progId="Equation.3">
                  <p:embed/>
                </p:oleObj>
              </mc:Choice>
              <mc:Fallback>
                <p:oleObj name="Equation" r:id="rId4" imgW="3898800" imgH="469800" progId="Equation.3">
                  <p:embed/>
                  <p:pic>
                    <p:nvPicPr>
                      <p:cNvPr id="5122" name="Object 2048"/>
                      <p:cNvPicPr>
                        <a:picLocks noChangeAspect="1" noChangeArrowheads="1"/>
                      </p:cNvPicPr>
                      <p:nvPr/>
                    </p:nvPicPr>
                    <p:blipFill>
                      <a:blip r:embed="rId5"/>
                      <a:srcRect/>
                      <a:stretch>
                        <a:fillRect/>
                      </a:stretch>
                    </p:blipFill>
                    <p:spPr bwMode="auto">
                      <a:xfrm>
                        <a:off x="781050" y="2598738"/>
                        <a:ext cx="8732838"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1" name="Rectangle 8"/>
          <p:cNvSpPr>
            <a:spLocks noChangeArrowheads="1"/>
          </p:cNvSpPr>
          <p:nvPr/>
        </p:nvSpPr>
        <p:spPr bwMode="auto">
          <a:xfrm>
            <a:off x="1524000" y="695326"/>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ahoma" panose="020B0604030504040204" pitchFamily="34" charset="0"/>
                <a:ea typeface="Times New Roman" panose="02020603050405020304" pitchFamily="18" charset="0"/>
                <a:cs typeface="Tahoma" panose="020B0604030504040204" pitchFamily="34" charset="0"/>
              </a:rPr>
              <a:t>	</a:t>
            </a:r>
            <a:endParaRPr lang="en-US" altLang="en-US" sz="2400">
              <a:ea typeface="Times New Roman" panose="02020603050405020304" pitchFamily="18" charset="0"/>
              <a:cs typeface="Tahoma" panose="020B0604030504040204" pitchFamily="34" charset="0"/>
            </a:endParaRPr>
          </a:p>
        </p:txBody>
      </p:sp>
      <p:graphicFrame>
        <p:nvGraphicFramePr>
          <p:cNvPr id="5123" name="Object 2049"/>
          <p:cNvGraphicFramePr>
            <a:graphicFrameLocks noChangeAspect="1"/>
          </p:cNvGraphicFramePr>
          <p:nvPr>
            <p:extLst>
              <p:ext uri="{D42A27DB-BD31-4B8C-83A1-F6EECF244321}">
                <p14:modId xmlns:p14="http://schemas.microsoft.com/office/powerpoint/2010/main" val="1903331333"/>
              </p:ext>
            </p:extLst>
          </p:nvPr>
        </p:nvGraphicFramePr>
        <p:xfrm>
          <a:off x="2825750" y="3805238"/>
          <a:ext cx="4106863" cy="1125537"/>
        </p:xfrm>
        <a:graphic>
          <a:graphicData uri="http://schemas.openxmlformats.org/presentationml/2006/ole">
            <mc:AlternateContent xmlns:mc="http://schemas.openxmlformats.org/markup-compatibility/2006">
              <mc:Choice xmlns:v="urn:schemas-microsoft-com:vml" Requires="v">
                <p:oleObj spid="_x0000_s10243" name="Equation" r:id="rId6" imgW="1841400" imgH="507960" progId="Equation.3">
                  <p:embed/>
                </p:oleObj>
              </mc:Choice>
              <mc:Fallback>
                <p:oleObj name="Equation" r:id="rId6" imgW="1841400" imgH="507960" progId="Equation.3">
                  <p:embed/>
                  <p:pic>
                    <p:nvPicPr>
                      <p:cNvPr id="5123" name="Object 2049"/>
                      <p:cNvPicPr>
                        <a:picLocks noChangeAspect="1" noChangeArrowheads="1"/>
                      </p:cNvPicPr>
                      <p:nvPr/>
                    </p:nvPicPr>
                    <p:blipFill>
                      <a:blip r:embed="rId7"/>
                      <a:srcRect/>
                      <a:stretch>
                        <a:fillRect/>
                      </a:stretch>
                    </p:blipFill>
                    <p:spPr bwMode="auto">
                      <a:xfrm>
                        <a:off x="2825750" y="3805238"/>
                        <a:ext cx="4106863" cy="112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2" name="Rectangle 9"/>
          <p:cNvSpPr>
            <a:spLocks noChangeArrowheads="1"/>
          </p:cNvSpPr>
          <p:nvPr/>
        </p:nvSpPr>
        <p:spPr bwMode="auto">
          <a:xfrm>
            <a:off x="1524000" y="1709738"/>
            <a:ext cx="222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 </a:t>
            </a:r>
            <a:endParaRPr lang="en-US" altLang="en-US" sz="2400"/>
          </a:p>
        </p:txBody>
      </p:sp>
      <p:sp>
        <p:nvSpPr>
          <p:cNvPr id="5133" name="Rectangle 11"/>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5124" name="Object 2050"/>
          <p:cNvGraphicFramePr>
            <a:graphicFrameLocks noChangeAspect="1"/>
          </p:cNvGraphicFramePr>
          <p:nvPr>
            <p:extLst>
              <p:ext uri="{D42A27DB-BD31-4B8C-83A1-F6EECF244321}">
                <p14:modId xmlns:p14="http://schemas.microsoft.com/office/powerpoint/2010/main" val="4116210658"/>
              </p:ext>
            </p:extLst>
          </p:nvPr>
        </p:nvGraphicFramePr>
        <p:xfrm>
          <a:off x="3492500" y="1503363"/>
          <a:ext cx="2705100" cy="1157287"/>
        </p:xfrm>
        <a:graphic>
          <a:graphicData uri="http://schemas.openxmlformats.org/presentationml/2006/ole">
            <mc:AlternateContent xmlns:mc="http://schemas.openxmlformats.org/markup-compatibility/2006">
              <mc:Choice xmlns:v="urn:schemas-microsoft-com:vml" Requires="v">
                <p:oleObj spid="_x0000_s10244" name="Equation" r:id="rId8" imgW="1002960" imgH="431640" progId="Equation.3">
                  <p:embed/>
                </p:oleObj>
              </mc:Choice>
              <mc:Fallback>
                <p:oleObj name="Equation" r:id="rId8" imgW="1002960" imgH="431640" progId="Equation.3">
                  <p:embed/>
                  <p:pic>
                    <p:nvPicPr>
                      <p:cNvPr id="5124" name="Object 2050"/>
                      <p:cNvPicPr>
                        <a:picLocks noChangeAspect="1" noChangeArrowheads="1"/>
                      </p:cNvPicPr>
                      <p:nvPr/>
                    </p:nvPicPr>
                    <p:blipFill>
                      <a:blip r:embed="rId9"/>
                      <a:srcRect/>
                      <a:stretch>
                        <a:fillRect/>
                      </a:stretch>
                    </p:blipFill>
                    <p:spPr bwMode="auto">
                      <a:xfrm>
                        <a:off x="3492500" y="1503363"/>
                        <a:ext cx="2705100" cy="1157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4" name="Rectangle 12"/>
          <p:cNvSpPr>
            <a:spLocks noChangeArrowheads="1"/>
          </p:cNvSpPr>
          <p:nvPr/>
        </p:nvSpPr>
        <p:spPr bwMode="auto">
          <a:xfrm>
            <a:off x="2057400" y="50292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t>0</a:t>
            </a:r>
            <a:r>
              <a:rPr lang="en-US" altLang="en-US" sz="3600" dirty="0"/>
              <a:t> = </a:t>
            </a:r>
            <a:r>
              <a:rPr lang="en-US" altLang="en-US" sz="3600" b="1" dirty="0"/>
              <a:t>1</a:t>
            </a:r>
            <a:r>
              <a:rPr lang="en-US" altLang="en-US" sz="3600" dirty="0"/>
              <a:t> + </a:t>
            </a:r>
            <a:r>
              <a:rPr lang="en-US" altLang="en-US" sz="3600" b="1" i="1" dirty="0"/>
              <a:t>E</a:t>
            </a:r>
            <a:r>
              <a:rPr lang="en-US" altLang="en-US" sz="3600" dirty="0"/>
              <a:t> </a:t>
            </a:r>
            <a:r>
              <a:rPr lang="en-US" altLang="en-US" sz="3600" b="1" dirty="0"/>
              <a:t>L</a:t>
            </a:r>
            <a:r>
              <a:rPr lang="en-US" altLang="en-US" sz="3600" dirty="0"/>
              <a:t>, </a:t>
            </a:r>
            <a:r>
              <a:rPr lang="en-US" altLang="en-US" sz="3200" dirty="0">
                <a:latin typeface="Times New Roman" panose="02020603050405020304" pitchFamily="18" charset="0"/>
              </a:rPr>
              <a:t>and thus</a:t>
            </a:r>
            <a:r>
              <a:rPr lang="en-US" altLang="en-US" sz="3600" dirty="0"/>
              <a:t> </a:t>
            </a:r>
            <a:r>
              <a:rPr lang="en-US" altLang="en-US" sz="3600" b="1" dirty="0"/>
              <a:t>L</a:t>
            </a:r>
            <a:r>
              <a:rPr lang="en-US" altLang="en-US" sz="3600" dirty="0"/>
              <a:t> = - </a:t>
            </a:r>
            <a:r>
              <a:rPr lang="en-US" altLang="en-US" sz="3600" b="1" i="1" dirty="0"/>
              <a:t>E</a:t>
            </a:r>
            <a:r>
              <a:rPr lang="en-US" altLang="en-US" sz="3600" baseline="30000" dirty="0"/>
              <a:t>-1</a:t>
            </a:r>
            <a:r>
              <a:rPr lang="en-US" altLang="en-US" sz="3600" dirty="0"/>
              <a:t> </a:t>
            </a:r>
            <a:r>
              <a:rPr lang="en-US" altLang="en-US" sz="3600" b="1" dirty="0"/>
              <a:t>1</a:t>
            </a:r>
            <a:r>
              <a:rPr lang="en-US" altLang="en-US" sz="3600" dirty="0"/>
              <a:t> </a:t>
            </a:r>
          </a:p>
        </p:txBody>
      </p:sp>
    </p:spTree>
    <p:extLst>
      <p:ext uri="{BB962C8B-B14F-4D97-AF65-F5344CB8AC3E}">
        <p14:creationId xmlns:p14="http://schemas.microsoft.com/office/powerpoint/2010/main" val="3874042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2" y="192155"/>
            <a:ext cx="10515600" cy="1325563"/>
          </a:xfrm>
        </p:spPr>
        <p:txBody>
          <a:bodyPr/>
          <a:lstStyle/>
          <a:p>
            <a:r>
              <a:rPr lang="en-US" dirty="0"/>
              <a:t>Two Good Formula</a:t>
            </a:r>
          </a:p>
        </p:txBody>
      </p:sp>
      <mc:AlternateContent xmlns:mc="http://schemas.openxmlformats.org/markup-compatibility/2006" xmlns:a14="http://schemas.microsoft.com/office/drawing/2010/main">
        <mc:Choice Requires="a14">
          <p:sp>
            <p:nvSpPr>
              <p:cNvPr id="3" name="Text Placeholder 2"/>
              <p:cNvSpPr>
                <a:spLocks noGrp="1"/>
              </p:cNvSpPr>
              <p:nvPr>
                <p:ph idx="1"/>
              </p:nvPr>
            </p:nvSpPr>
            <p:spPr>
              <a:xfrm>
                <a:off x="259597" y="1350704"/>
                <a:ext cx="10515600" cy="4351338"/>
              </a:xfrm>
            </p:spPr>
            <p:txBody>
              <a:bodyPr>
                <a:normAutofit fontScale="85000" lnSpcReduction="10000"/>
              </a:bodyPr>
              <a:lstStyle/>
              <a:p>
                <a:r>
                  <a:rPr lang="en-US" altLang="en-US" b="1" dirty="0"/>
                  <a:t>L</a:t>
                </a:r>
                <a:r>
                  <a:rPr lang="en-US" altLang="en-US" dirty="0"/>
                  <a:t> = - </a:t>
                </a:r>
                <a:r>
                  <a:rPr lang="en-US" altLang="en-US" b="1" i="1" dirty="0"/>
                  <a:t>E</a:t>
                </a:r>
                <a:r>
                  <a:rPr lang="en-US" altLang="en-US" baseline="30000" dirty="0"/>
                  <a:t>-1</a:t>
                </a:r>
                <a:r>
                  <a:rPr lang="en-US" altLang="en-US" dirty="0"/>
                  <a:t> </a:t>
                </a:r>
                <a:r>
                  <a:rPr lang="en-US" altLang="en-US" b="1" dirty="0"/>
                  <a:t>1 yields</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en-US" b="1" i="1" smtClean="0">
                              <a:latin typeface="Cambria Math" panose="02040503050406030204" pitchFamily="18" charset="0"/>
                            </a:rPr>
                          </m:ctrlPr>
                        </m:dPr>
                        <m:e>
                          <m:eqArr>
                            <m:eqArrPr>
                              <m:ctrlPr>
                                <a:rPr lang="en-US" altLang="en-US" b="1" i="1" smtClean="0">
                                  <a:latin typeface="Cambria Math" panose="02040503050406030204" pitchFamily="18" charset="0"/>
                                </a:rPr>
                              </m:ctrlPr>
                            </m:eqArrPr>
                            <m:e>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𝑳</m:t>
                                  </m:r>
                                </m:e>
                                <m:sub>
                                  <m:r>
                                    <a:rPr lang="en-US" altLang="en-US" b="1" i="1" smtClean="0">
                                      <a:latin typeface="Cambria Math" panose="02040503050406030204" pitchFamily="18" charset="0"/>
                                    </a:rPr>
                                    <m:t>𝟏</m:t>
                                  </m:r>
                                </m:sub>
                              </m:sSub>
                              <m:r>
                                <a:rPr lang="en-US" altLang="en-US" b="1" i="1" smtClean="0">
                                  <a:latin typeface="Cambria Math" panose="02040503050406030204" pitchFamily="18" charset="0"/>
                                </a:rPr>
                                <m:t> </m:t>
                              </m:r>
                            </m:e>
                            <m:e>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𝑳</m:t>
                                  </m:r>
                                </m:e>
                                <m:sub>
                                  <m:r>
                                    <a:rPr lang="en-US" altLang="en-US" b="1" i="1" smtClean="0">
                                      <a:latin typeface="Cambria Math" panose="02040503050406030204" pitchFamily="18" charset="0"/>
                                    </a:rPr>
                                    <m:t>𝟐</m:t>
                                  </m:r>
                                </m:sub>
                              </m:sSub>
                            </m:e>
                          </m:eqArr>
                        </m:e>
                      </m:d>
                      <m:r>
                        <a:rPr lang="en-US" altLang="en-US" b="1" i="0" smtClean="0">
                          <a:latin typeface="Cambria Math" panose="02040503050406030204" pitchFamily="18" charset="0"/>
                        </a:rPr>
                        <m:t>=</m:t>
                      </m:r>
                      <m:sSup>
                        <m:sSupPr>
                          <m:ctrlPr>
                            <a:rPr lang="en-US" altLang="en-US" b="1" i="1" smtClean="0">
                              <a:latin typeface="Cambria Math" panose="02040503050406030204" pitchFamily="18" charset="0"/>
                            </a:rPr>
                          </m:ctrlPr>
                        </m:sSupPr>
                        <m:e>
                          <m:d>
                            <m:dPr>
                              <m:begChr m:val="["/>
                              <m:endChr m:val="]"/>
                              <m:ctrlPr>
                                <a:rPr lang="en-US" altLang="en-US" b="1" i="1" smtClean="0">
                                  <a:latin typeface="Cambria Math" panose="02040503050406030204" pitchFamily="18" charset="0"/>
                                </a:rPr>
                              </m:ctrlPr>
                            </m:dPr>
                            <m:e>
                              <m:m>
                                <m:mPr>
                                  <m:mcs>
                                    <m:mc>
                                      <m:mcPr>
                                        <m:count m:val="2"/>
                                        <m:mcJc m:val="center"/>
                                      </m:mcPr>
                                    </m:mc>
                                  </m:mcs>
                                  <m:ctrlPr>
                                    <a:rPr lang="en-US" altLang="en-US" b="1" i="1" smtClean="0">
                                      <a:latin typeface="Cambria Math" panose="02040503050406030204" pitchFamily="18" charset="0"/>
                                    </a:rPr>
                                  </m:ctrlPr>
                                </m:mPr>
                                <m:mr>
                                  <m:e>
                                    <m:sSub>
                                      <m:sSubPr>
                                        <m:ctrlPr>
                                          <a:rPr lang="en-US" altLang="en-US" b="1" i="1" smtClean="0">
                                            <a:latin typeface="Cambria Math" panose="02040503050406030204" pitchFamily="18" charset="0"/>
                                          </a:rPr>
                                        </m:ctrlPr>
                                      </m:sSubPr>
                                      <m:e>
                                        <m:r>
                                          <m:rPr>
                                            <m:brk m:alnAt="7"/>
                                          </m:rPr>
                                          <a:rPr lang="en-US" altLang="en-US" b="1" i="1" smtClean="0">
                                            <a:latin typeface="Cambria Math" panose="02040503050406030204" pitchFamily="18" charset="0"/>
                                          </a:rPr>
                                          <m:t>𝒆</m:t>
                                        </m:r>
                                      </m:e>
                                      <m:sub>
                                        <m:r>
                                          <m:rPr>
                                            <m:brk m:alnAt="7"/>
                                          </m:rPr>
                                          <a:rPr lang="en-US" altLang="en-US" b="1" i="1" smtClean="0">
                                            <a:latin typeface="Cambria Math" panose="02040503050406030204" pitchFamily="18" charset="0"/>
                                          </a:rPr>
                                          <m:t>𝟏</m:t>
                                        </m:r>
                                        <m:r>
                                          <a:rPr lang="en-US" altLang="en-US" b="1" i="1" smtClean="0">
                                            <a:latin typeface="Cambria Math" panose="02040503050406030204" pitchFamily="18" charset="0"/>
                                          </a:rPr>
                                          <m:t>𝟏</m:t>
                                        </m:r>
                                      </m:sub>
                                    </m:sSub>
                                  </m:e>
                                  <m:e>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𝟏𝟐</m:t>
                                        </m:r>
                                      </m:sub>
                                    </m:sSub>
                                  </m:e>
                                </m:mr>
                                <m:mr>
                                  <m:e>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𝟐𝟏</m:t>
                                        </m:r>
                                      </m:sub>
                                    </m:sSub>
                                  </m:e>
                                  <m:e>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𝟐𝟐</m:t>
                                        </m:r>
                                      </m:sub>
                                    </m:sSub>
                                  </m:e>
                                </m:mr>
                              </m:m>
                            </m:e>
                          </m:d>
                        </m:e>
                        <m:sup>
                          <m:r>
                            <a:rPr lang="en-US" altLang="en-US" b="1" i="1" smtClean="0">
                              <a:latin typeface="Cambria Math" panose="02040503050406030204" pitchFamily="18" charset="0"/>
                            </a:rPr>
                            <m:t>−</m:t>
                          </m:r>
                          <m:r>
                            <a:rPr lang="en-US" altLang="en-US" b="1" i="1" smtClean="0">
                              <a:latin typeface="Cambria Math" panose="02040503050406030204" pitchFamily="18" charset="0"/>
                            </a:rPr>
                            <m:t>𝟏</m:t>
                          </m:r>
                        </m:sup>
                      </m:sSup>
                      <m:d>
                        <m:dPr>
                          <m:begChr m:val="["/>
                          <m:endChr m:val="]"/>
                          <m:ctrlPr>
                            <a:rPr lang="en-US" altLang="en-US" b="1" i="1" smtClean="0">
                              <a:latin typeface="Cambria Math" panose="02040503050406030204" pitchFamily="18" charset="0"/>
                            </a:rPr>
                          </m:ctrlPr>
                        </m:dPr>
                        <m:e>
                          <m:eqArr>
                            <m:eqArrPr>
                              <m:ctrlPr>
                                <a:rPr lang="en-US" altLang="en-US" b="1" i="1" smtClean="0">
                                  <a:latin typeface="Cambria Math" panose="02040503050406030204" pitchFamily="18" charset="0"/>
                                </a:rPr>
                              </m:ctrlPr>
                            </m:eqArrPr>
                            <m:e>
                              <m:r>
                                <a:rPr lang="en-US" altLang="en-US" b="1" i="1" smtClean="0">
                                  <a:latin typeface="Cambria Math" panose="02040503050406030204" pitchFamily="18" charset="0"/>
                                </a:rPr>
                                <m:t>𝟏</m:t>
                              </m:r>
                            </m:e>
                            <m:e>
                              <m:r>
                                <a:rPr lang="en-US" altLang="en-US" b="1" i="1" smtClean="0">
                                  <a:latin typeface="Cambria Math" panose="02040503050406030204" pitchFamily="18" charset="0"/>
                                </a:rPr>
                                <m:t>𝟏</m:t>
                              </m:r>
                            </m:e>
                          </m:eqArr>
                        </m:e>
                      </m:d>
                    </m:oMath>
                  </m:oMathPara>
                </a14:m>
                <a:endParaRPr lang="en-US" altLang="en-US" b="1" dirty="0"/>
              </a:p>
              <a:p>
                <a:pPr marL="0" indent="0">
                  <a:buNone/>
                </a:pPr>
                <a:endParaRPr lang="en-US" altLang="en-US" b="1" dirty="0"/>
              </a:p>
              <a:p>
                <a:pPr marL="0" indent="0">
                  <a:buNone/>
                </a:pPr>
                <a14:m>
                  <m:oMathPara xmlns:m="http://schemas.openxmlformats.org/officeDocument/2006/math">
                    <m:oMathParaPr>
                      <m:jc m:val="centerGroup"/>
                    </m:oMathParaPr>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𝑳</m:t>
                          </m:r>
                        </m:e>
                        <m:sub>
                          <m:r>
                            <a:rPr lang="en-US" altLang="en-US" b="1" i="1" smtClean="0">
                              <a:latin typeface="Cambria Math" panose="02040503050406030204" pitchFamily="18" charset="0"/>
                            </a:rPr>
                            <m:t>𝟏</m:t>
                          </m:r>
                        </m:sub>
                      </m:sSub>
                      <m:r>
                        <a:rPr lang="en-US" altLang="en-US" b="1" i="1" smtClean="0">
                          <a:latin typeface="Cambria Math" panose="02040503050406030204" pitchFamily="18" charset="0"/>
                        </a:rPr>
                        <m:t>=</m:t>
                      </m:r>
                      <m:r>
                        <a:rPr lang="en-US" altLang="en-US" b="1" i="0" smtClean="0">
                          <a:latin typeface="Cambria Math" panose="02040503050406030204" pitchFamily="18" charset="0"/>
                        </a:rPr>
                        <m:t>− </m:t>
                      </m:r>
                      <m:f>
                        <m:fPr>
                          <m:ctrlPr>
                            <a:rPr lang="en-US" altLang="en-US" b="1" i="1" smtClean="0">
                              <a:latin typeface="Cambria Math" panose="02040503050406030204" pitchFamily="18" charset="0"/>
                            </a:rPr>
                          </m:ctrlPr>
                        </m:fPr>
                        <m:num>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𝟐𝟐</m:t>
                              </m:r>
                            </m:sub>
                          </m:sSub>
                          <m:r>
                            <a:rPr lang="en-US" altLang="en-US" b="1" i="1" smtClean="0">
                              <a:latin typeface="Cambria Math" panose="02040503050406030204" pitchFamily="18" charset="0"/>
                            </a:rPr>
                            <m:t>−</m:t>
                          </m:r>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𝟏𝟐</m:t>
                              </m:r>
                            </m:sub>
                          </m:sSub>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𝟐𝟐</m:t>
                              </m:r>
                            </m:sub>
                          </m:sSub>
                          <m:r>
                            <a:rPr lang="en-US" altLang="en-US" b="1" i="1" smtClean="0">
                              <a:latin typeface="Cambria Math" panose="02040503050406030204" pitchFamily="18" charset="0"/>
                            </a:rPr>
                            <m:t>−</m:t>
                          </m:r>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𝟏𝟐</m:t>
                              </m:r>
                            </m:sub>
                          </m:sSub>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𝟐𝟏</m:t>
                              </m:r>
                            </m:sub>
                          </m:sSub>
                          <m:r>
                            <a:rPr lang="en-US" altLang="en-US" b="1" i="1" smtClean="0">
                              <a:latin typeface="Cambria Math" panose="02040503050406030204" pitchFamily="18" charset="0"/>
                            </a:rPr>
                            <m:t> </m:t>
                          </m:r>
                        </m:den>
                      </m:f>
                      <m:r>
                        <a:rPr lang="en-US" altLang="en-US" b="1" i="0" smtClean="0">
                          <a:latin typeface="Cambria Math" panose="02040503050406030204" pitchFamily="18" charset="0"/>
                        </a:rPr>
                        <m:t>=</m:t>
                      </m:r>
                      <m:f>
                        <m:fPr>
                          <m:ctrlPr>
                            <a:rPr lang="en-US" altLang="en-US" b="1" i="1" smtClean="0">
                              <a:latin typeface="Cambria Math" panose="02040503050406030204" pitchFamily="18" charset="0"/>
                            </a:rPr>
                          </m:ctrlPr>
                        </m:fPr>
                        <m:num>
                          <m:r>
                            <a:rPr lang="en-US" altLang="en-US" b="1" i="1" smtClean="0">
                              <a:latin typeface="Cambria Math" panose="02040503050406030204" pitchFamily="18" charset="0"/>
                            </a:rPr>
                            <m:t>𝟏</m:t>
                          </m:r>
                          <m:r>
                            <a:rPr lang="en-US" altLang="en-US" b="1" i="1" smtClean="0">
                              <a:latin typeface="Cambria Math" panose="02040503050406030204" pitchFamily="18" charset="0"/>
                            </a:rPr>
                            <m:t>−</m:t>
                          </m:r>
                          <m:f>
                            <m:fPr>
                              <m:ctrlPr>
                                <a:rPr lang="en-US" altLang="en-US" b="1" i="1" smtClean="0">
                                  <a:latin typeface="Cambria Math" panose="02040503050406030204" pitchFamily="18" charset="0"/>
                                </a:rPr>
                              </m:ctrlPr>
                            </m:fPr>
                            <m:num>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𝟏𝟐</m:t>
                                  </m:r>
                                </m:sub>
                              </m:sSub>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𝟐𝟐</m:t>
                                  </m:r>
                                </m:sub>
                              </m:sSub>
                            </m:den>
                          </m:f>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r>
                            <a:rPr lang="en-US" altLang="en-US" b="1" i="1" smtClean="0">
                              <a:latin typeface="Cambria Math" panose="02040503050406030204" pitchFamily="18" charset="0"/>
                            </a:rPr>
                            <m:t>−</m:t>
                          </m:r>
                          <m:f>
                            <m:fPr>
                              <m:ctrlPr>
                                <a:rPr lang="en-US" altLang="en-US" b="1" i="1" smtClean="0">
                                  <a:latin typeface="Cambria Math" panose="02040503050406030204" pitchFamily="18" charset="0"/>
                                </a:rPr>
                              </m:ctrlPr>
                            </m:fPr>
                            <m:num>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𝟏𝟐</m:t>
                                  </m:r>
                                </m:sub>
                              </m:sSub>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𝟐𝟏</m:t>
                                  </m:r>
                                </m:sub>
                              </m:sSub>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𝟐𝟐</m:t>
                                  </m:r>
                                </m:sub>
                              </m:sSub>
                            </m:den>
                          </m:f>
                        </m:den>
                      </m:f>
                    </m:oMath>
                  </m:oMathPara>
                </a14:m>
                <a:endParaRPr lang="en-US" altLang="en-US" b="1" dirty="0"/>
              </a:p>
              <a:p>
                <a:pPr marL="0" indent="0">
                  <a:buNone/>
                </a:pPr>
                <a:endParaRPr lang="en-US" altLang="en-US" b="1" dirty="0"/>
              </a:p>
              <a:p>
                <a:pPr marL="0" indent="0">
                  <a:buNone/>
                </a:pP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m:t>
                      </m:r>
                      <m:f>
                        <m:fPr>
                          <m:ctrlPr>
                            <a:rPr lang="en-US" altLang="en-US" b="1" i="1" smtClean="0">
                              <a:latin typeface="Cambria Math" panose="02040503050406030204" pitchFamily="18" charset="0"/>
                            </a:rPr>
                          </m:ctrlPr>
                        </m:fPr>
                        <m:num>
                          <m:r>
                            <a:rPr lang="en-US" altLang="en-US" b="1" i="1" smtClean="0">
                              <a:latin typeface="Cambria Math" panose="02040503050406030204" pitchFamily="18" charset="0"/>
                            </a:rPr>
                            <m:t>𝟏</m:t>
                          </m:r>
                          <m:r>
                            <a:rPr lang="en-US" altLang="en-US" b="1" i="1" smtClean="0">
                              <a:latin typeface="Cambria Math" panose="02040503050406030204" pitchFamily="18" charset="0"/>
                            </a:rPr>
                            <m:t>−</m:t>
                          </m:r>
                          <m:f>
                            <m:fPr>
                              <m:ctrlPr>
                                <a:rPr lang="en-US" altLang="en-US" b="1" i="1" smtClean="0">
                                  <a:latin typeface="Cambria Math" panose="02040503050406030204" pitchFamily="18" charset="0"/>
                                </a:rPr>
                              </m:ctrlPr>
                            </m:fPr>
                            <m:num>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𝟏𝟐</m:t>
                                  </m:r>
                                </m:sub>
                              </m:sSub>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𝟐𝟐</m:t>
                                  </m:r>
                                </m:sub>
                              </m:sSub>
                            </m:den>
                          </m:f>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d>
                            <m:dPr>
                              <m:ctrlPr>
                                <a:rPr lang="en-US" altLang="en-US" b="1" i="1" smtClean="0">
                                  <a:latin typeface="Cambria Math" panose="02040503050406030204" pitchFamily="18" charset="0"/>
                                </a:rPr>
                              </m:ctrlPr>
                            </m:dPr>
                            <m:e>
                              <m:r>
                                <a:rPr lang="en-US" altLang="en-US" b="1" i="1" smtClean="0">
                                  <a:latin typeface="Cambria Math" panose="02040503050406030204" pitchFamily="18" charset="0"/>
                                </a:rPr>
                                <m:t>𝟏</m:t>
                              </m:r>
                              <m:r>
                                <a:rPr lang="en-US" altLang="en-US" b="1" i="1" smtClean="0">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𝟐𝟏</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e>
                          </m:d>
                        </m:den>
                      </m:f>
                      <m:r>
                        <a:rPr lang="en-US" altLang="en-US" b="1" i="0" smtClean="0">
                          <a:latin typeface="Cambria Math" panose="02040503050406030204" pitchFamily="18" charset="0"/>
                        </a:rPr>
                        <m:t>=−</m:t>
                      </m:r>
                      <m:f>
                        <m:fPr>
                          <m:ctrlPr>
                            <a:rPr lang="en-US" altLang="en-US" b="1" i="1" smtClean="0">
                              <a:latin typeface="Cambria Math" panose="02040503050406030204" pitchFamily="18" charset="0"/>
                            </a:rPr>
                          </m:ctrlPr>
                        </m:fPr>
                        <m:num>
                          <m:r>
                            <a:rPr lang="en-US" altLang="en-US" b="1" i="1" smtClean="0">
                              <a:latin typeface="Cambria Math" panose="02040503050406030204" pitchFamily="18" charset="0"/>
                            </a:rPr>
                            <m:t>𝟏</m:t>
                          </m:r>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den>
                          </m:f>
                        </m:num>
                        <m:den>
                          <m:d>
                            <m:dPr>
                              <m:ctrlPr>
                                <a:rPr lang="en-US" altLang="en-US" b="1" i="1">
                                  <a:latin typeface="Cambria Math" panose="02040503050406030204" pitchFamily="18" charset="0"/>
                                </a:rPr>
                              </m:ctrlPr>
                            </m:dPr>
                            <m:e>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𝟐𝟏</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e>
                          </m:d>
                        </m:den>
                      </m:f>
                    </m:oMath>
                  </m:oMathPara>
                </a14:m>
                <a:endParaRPr lang="en-US" altLang="en-US" b="1" dirty="0"/>
              </a:p>
            </p:txBody>
          </p:sp>
        </mc:Choice>
        <mc:Fallback xmlns="">
          <p:sp>
            <p:nvSpPr>
              <p:cNvPr id="3" name="Text Placeholder 2"/>
              <p:cNvSpPr>
                <a:spLocks noGrp="1" noRot="1" noChangeAspect="1" noMove="1" noResize="1" noEditPoints="1" noAdjustHandles="1" noChangeArrowheads="1" noChangeShapeType="1" noTextEdit="1"/>
              </p:cNvSpPr>
              <p:nvPr>
                <p:ph idx="1"/>
              </p:nvPr>
            </p:nvSpPr>
            <p:spPr>
              <a:xfrm>
                <a:off x="259597" y="1350704"/>
                <a:ext cx="10515600" cy="4351338"/>
              </a:xfrm>
              <a:blipFill>
                <a:blip r:embed="rId2"/>
                <a:stretch>
                  <a:fillRect l="-812" t="-26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B01178-3A51-4FBE-A41C-D89FC6BEBC7B}" type="slidenum">
              <a:rPr kumimoji="0" lang="en-US" sz="1800" b="0" i="0" u="none" strike="noStrike" kern="0" cap="none" spc="0" normalizeH="0" baseline="0" noProof="0" smtClean="0">
                <a:ln>
                  <a:noFill/>
                </a:ln>
                <a:solidFill>
                  <a:srgbClr val="000000">
                    <a:tint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US" sz="1800" b="0" i="0" u="none" strike="noStrike" kern="0" cap="none" spc="0" normalizeH="0" baseline="0" noProof="0">
              <a:ln>
                <a:noFill/>
              </a:ln>
              <a:solidFill>
                <a:srgbClr val="000000">
                  <a:tint val="75000"/>
                </a:srgbClr>
              </a:solidFill>
              <a:effectLst/>
              <a:uLnTx/>
              <a:uFillTx/>
            </a:endParaRPr>
          </a:p>
        </p:txBody>
      </p:sp>
      <p:sp>
        <p:nvSpPr>
          <p:cNvPr id="5" name="Rectangle 2"/>
          <p:cNvSpPr>
            <a:spLocks noChangeArrowheads="1"/>
          </p:cNvSpPr>
          <p:nvPr/>
        </p:nvSpPr>
        <p:spPr bwMode="auto">
          <a:xfrm>
            <a:off x="567266" y="1786466"/>
            <a:ext cx="223314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3" name="Straight Arrow Connector 12"/>
          <p:cNvCxnSpPr/>
          <p:nvPr/>
        </p:nvCxnSpPr>
        <p:spPr>
          <a:xfrm flipH="1">
            <a:off x="7931888" y="1944232"/>
            <a:ext cx="808074" cy="1084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206563" y="2695278"/>
            <a:ext cx="808074" cy="1084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8829467" y="1517718"/>
                <a:ext cx="1524000" cy="923330"/>
              </a:xfrm>
              <a:prstGeom prst="rect">
                <a:avLst/>
              </a:prstGeom>
              <a:noFill/>
            </p:spPr>
            <p:txBody>
              <a:bodyPr wrap="square" rtlCol="0">
                <a:spAutoFit/>
              </a:bodyPr>
              <a:lstStyle/>
              <a:p>
                <a:r>
                  <a:rPr lang="en-US" dirty="0"/>
                  <a:t>Divide top and bottom by </a:t>
                </a: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smtClean="0">
                            <a:latin typeface="Cambria Math" panose="02040503050406030204" pitchFamily="18" charset="0"/>
                          </a:rPr>
                          <m:t>𝟐𝟐</m:t>
                        </m:r>
                      </m:sub>
                    </m:sSub>
                  </m:oMath>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8829467" y="1517718"/>
                <a:ext cx="1524000" cy="923330"/>
              </a:xfrm>
              <a:prstGeom prst="rect">
                <a:avLst/>
              </a:prstGeom>
              <a:blipFill>
                <a:blip r:embed="rId3"/>
                <a:stretch>
                  <a:fillRect l="-3200"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517397" y="5798145"/>
                <a:ext cx="1524000" cy="923330"/>
              </a:xfrm>
              <a:prstGeom prst="rect">
                <a:avLst/>
              </a:prstGeom>
              <a:noFill/>
            </p:spPr>
            <p:txBody>
              <a:bodyPr wrap="square" rtlCol="0">
                <a:spAutoFit/>
              </a:bodyPr>
              <a:lstStyle/>
              <a:p>
                <a:r>
                  <a:rPr lang="en-US" dirty="0"/>
                  <a:t>Multiply top and bottom by  </a:t>
                </a: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517397" y="5798145"/>
                <a:ext cx="1524000" cy="923330"/>
              </a:xfrm>
              <a:prstGeom prst="rect">
                <a:avLst/>
              </a:prstGeom>
              <a:blipFill>
                <a:blip r:embed="rId4"/>
                <a:stretch>
                  <a:fillRect l="-3200" t="-3289" b="-9211"/>
                </a:stretch>
              </a:blipFill>
            </p:spPr>
            <p:txBody>
              <a:bodyPr/>
              <a:lstStyle/>
              <a:p>
                <a:r>
                  <a:rPr lang="en-US">
                    <a:noFill/>
                  </a:rPr>
                  <a:t> </a:t>
                </a:r>
              </a:p>
            </p:txBody>
          </p:sp>
        </mc:Fallback>
      </mc:AlternateContent>
      <p:cxnSp>
        <p:nvCxnSpPr>
          <p:cNvPr id="25" name="Straight Arrow Connector 24"/>
          <p:cNvCxnSpPr/>
          <p:nvPr/>
        </p:nvCxnSpPr>
        <p:spPr>
          <a:xfrm flipH="1" flipV="1">
            <a:off x="5606902" y="5238307"/>
            <a:ext cx="446569" cy="463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110638" y="5637141"/>
                <a:ext cx="1822612" cy="369332"/>
              </a:xfrm>
              <a:prstGeom prst="rect">
                <a:avLst/>
              </a:prstGeom>
              <a:noFill/>
            </p:spPr>
            <p:txBody>
              <a:bodyPr wrap="square" rtlCol="0">
                <a:spAutoFit/>
              </a:bodyPr>
              <a:lstStyle/>
              <a:p>
                <a:r>
                  <a:rPr lang="en-US" dirty="0"/>
                  <a:t>F</a:t>
                </a:r>
                <a14:m>
                  <m:oMath xmlns:m="http://schemas.openxmlformats.org/officeDocument/2006/math">
                    <m:r>
                      <m:rPr>
                        <m:sty m:val="p"/>
                      </m:rPr>
                      <a:rPr lang="en-US" altLang="en-US" b="0" i="0" smtClean="0">
                        <a:latin typeface="Cambria Math" panose="02040503050406030204" pitchFamily="18" charset="0"/>
                      </a:rPr>
                      <m:t>actor</m:t>
                    </m:r>
                    <m:r>
                      <a:rPr lang="en-US" altLang="en-US" b="0" i="0" smtClean="0">
                        <a:latin typeface="Cambria Math" panose="02040503050406030204" pitchFamily="18" charset="0"/>
                      </a:rPr>
                      <m:t> </m:t>
                    </m:r>
                    <m:r>
                      <m:rPr>
                        <m:sty m:val="p"/>
                      </m:rPr>
                      <a:rPr lang="en-US" altLang="en-US" b="0" i="0" smtClean="0">
                        <a:latin typeface="Cambria Math" panose="02040503050406030204" pitchFamily="18" charset="0"/>
                      </a:rPr>
                      <m:t>out</m:t>
                    </m:r>
                    <m:r>
                      <a:rPr lang="en-US" altLang="en-US" b="0" i="0"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oMath>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110638" y="5637141"/>
                <a:ext cx="1822612" cy="369332"/>
              </a:xfrm>
              <a:prstGeom prst="rect">
                <a:avLst/>
              </a:prstGeom>
              <a:blipFill>
                <a:blip r:embed="rId5"/>
                <a:stretch>
                  <a:fillRect l="-2676" t="-10000" b="-26667"/>
                </a:stretch>
              </a:blipFill>
            </p:spPr>
            <p:txBody>
              <a:bodyPr/>
              <a:lstStyle/>
              <a:p>
                <a:r>
                  <a:rPr lang="en-US">
                    <a:noFill/>
                  </a:rPr>
                  <a:t> </a:t>
                </a:r>
              </a:p>
            </p:txBody>
          </p:sp>
        </mc:Fallback>
      </mc:AlternateContent>
      <p:cxnSp>
        <p:nvCxnSpPr>
          <p:cNvPr id="29" name="Straight Arrow Connector 28"/>
          <p:cNvCxnSpPr/>
          <p:nvPr/>
        </p:nvCxnSpPr>
        <p:spPr>
          <a:xfrm flipV="1">
            <a:off x="2729023" y="5470174"/>
            <a:ext cx="616689" cy="43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53471" y="393271"/>
            <a:ext cx="1982698" cy="646331"/>
          </a:xfrm>
          <a:prstGeom prst="rect">
            <a:avLst/>
          </a:prstGeom>
          <a:noFill/>
        </p:spPr>
        <p:txBody>
          <a:bodyPr wrap="square" rtlCol="0">
            <a:spAutoFit/>
          </a:bodyPr>
          <a:lstStyle/>
          <a:p>
            <a:r>
              <a:rPr lang="en-US" dirty="0"/>
              <a:t>Rule for inverting a 2x2 matrix</a:t>
            </a:r>
          </a:p>
        </p:txBody>
      </p:sp>
    </p:spTree>
    <p:extLst>
      <p:ext uri="{BB962C8B-B14F-4D97-AF65-F5344CB8AC3E}">
        <p14:creationId xmlns:p14="http://schemas.microsoft.com/office/powerpoint/2010/main" val="2643693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2" y="192155"/>
            <a:ext cx="10515600" cy="1325563"/>
          </a:xfrm>
        </p:spPr>
        <p:txBody>
          <a:bodyPr/>
          <a:lstStyle/>
          <a:p>
            <a:r>
              <a:rPr lang="en-US" dirty="0"/>
              <a:t>Two Good Formula</a:t>
            </a:r>
          </a:p>
        </p:txBody>
      </p:sp>
      <mc:AlternateContent xmlns:mc="http://schemas.openxmlformats.org/markup-compatibility/2006" xmlns:a14="http://schemas.microsoft.com/office/drawing/2010/main">
        <mc:Choice Requires="a14">
          <p:sp>
            <p:nvSpPr>
              <p:cNvPr id="3" name="Text Placeholder 2"/>
              <p:cNvSpPr>
                <a:spLocks noGrp="1"/>
              </p:cNvSpPr>
              <p:nvPr>
                <p:ph idx="1"/>
              </p:nvPr>
            </p:nvSpPr>
            <p:spPr>
              <a:xfrm>
                <a:off x="259597" y="1350704"/>
                <a:ext cx="10515600" cy="4351338"/>
              </a:xfrm>
            </p:spPr>
            <p:txBody>
              <a:bodyPr>
                <a:normAutofit lnSpcReduction="10000"/>
              </a:bodyPr>
              <a:lstStyle/>
              <a:p>
                <a:r>
                  <a:rPr lang="en-US" altLang="en-US" b="1" dirty="0"/>
                  <a:t>L</a:t>
                </a:r>
                <a:r>
                  <a:rPr lang="en-US" altLang="en-US" dirty="0"/>
                  <a:t> = - </a:t>
                </a:r>
                <a:r>
                  <a:rPr lang="en-US" altLang="en-US" b="1" i="1" dirty="0"/>
                  <a:t>E</a:t>
                </a:r>
                <a:r>
                  <a:rPr lang="en-US" altLang="en-US" baseline="30000" dirty="0"/>
                  <a:t>-1</a:t>
                </a:r>
                <a:r>
                  <a:rPr lang="en-US" altLang="en-US" dirty="0"/>
                  <a:t> </a:t>
                </a:r>
                <a:r>
                  <a:rPr lang="en-US" altLang="en-US" b="1" dirty="0"/>
                  <a:t>1 yields</a:t>
                </a:r>
              </a:p>
              <a:p>
                <a:pPr marL="0" indent="0">
                  <a:buNone/>
                </a:pPr>
                <a14:m>
                  <m:oMathPara xmlns:m="http://schemas.openxmlformats.org/officeDocument/2006/math">
                    <m:oMathParaPr>
                      <m:jc m:val="centerGroup"/>
                    </m:oMathParaPr>
                    <m:oMath xmlns:m="http://schemas.openxmlformats.org/officeDocument/2006/math">
                      <m:sSub>
                        <m:sSubPr>
                          <m:ctrlPr>
                            <a:rPr lang="en-US" altLang="en-US" b="1" i="1" smtClean="0">
                              <a:latin typeface="Cambria Math" panose="02040503050406030204" pitchFamily="18" charset="0"/>
                            </a:rPr>
                          </m:ctrlPr>
                        </m:sSubPr>
                        <m:e>
                          <m:r>
                            <m:rPr>
                              <m:sty m:val="p"/>
                            </m:rPr>
                            <a:rPr lang="en-US" altLang="en-US" b="1">
                              <a:latin typeface="Cambria Math" panose="02040503050406030204" pitchFamily="18" charset="0"/>
                            </a:rPr>
                            <m:t>L</m:t>
                          </m:r>
                        </m:e>
                        <m:sub>
                          <m:r>
                            <a:rPr lang="en-US" altLang="en-US" b="1" i="0" smtClean="0">
                              <a:latin typeface="Cambria Math" panose="02040503050406030204" pitchFamily="18" charset="0"/>
                            </a:rPr>
                            <m:t>𝟏</m:t>
                          </m:r>
                        </m:sub>
                      </m:sSub>
                      <m:r>
                        <a:rPr lang="en-US" altLang="en-US" b="1" i="0" smtClean="0">
                          <a:latin typeface="Cambria Math" panose="02040503050406030204" pitchFamily="18" charset="0"/>
                        </a:rPr>
                        <m:t>=−</m:t>
                      </m:r>
                      <m:f>
                        <m:fPr>
                          <m:ctrlPr>
                            <a:rPr lang="en-US" altLang="en-US" b="1" i="1" smtClean="0">
                              <a:latin typeface="Cambria Math" panose="02040503050406030204" pitchFamily="18" charset="0"/>
                            </a:rPr>
                          </m:ctrlPr>
                        </m:fPr>
                        <m:num>
                          <m:r>
                            <a:rPr lang="en-US" altLang="en-US" b="1" i="1" smtClean="0">
                              <a:latin typeface="Cambria Math" panose="02040503050406030204" pitchFamily="18" charset="0"/>
                            </a:rPr>
                            <m:t>𝟏</m:t>
                          </m:r>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den>
                          </m:f>
                        </m:num>
                        <m:den>
                          <m:d>
                            <m:dPr>
                              <m:ctrlPr>
                                <a:rPr lang="en-US" altLang="en-US" b="1" i="1">
                                  <a:latin typeface="Cambria Math" panose="02040503050406030204" pitchFamily="18" charset="0"/>
                                </a:rPr>
                              </m:ctrlPr>
                            </m:dPr>
                            <m:e>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𝟐𝟏</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e>
                          </m:d>
                        </m:den>
                      </m:f>
                    </m:oMath>
                  </m:oMathPara>
                </a14:m>
                <a:endParaRPr lang="en-US" altLang="en-US" b="1" dirty="0"/>
              </a:p>
              <a:p>
                <a:pPr marL="0" indent="0">
                  <a:buNone/>
                </a:pPr>
                <a:endParaRPr lang="en-US" altLang="en-US" b="1" dirty="0"/>
              </a:p>
              <a:p>
                <a:pPr marL="0" indent="0">
                  <a:buNone/>
                </a:pPr>
                <a14:m>
                  <m:oMath xmlns:m="http://schemas.openxmlformats.org/officeDocument/2006/math">
                    <m:f>
                      <m:fPr>
                        <m:ctrlPr>
                          <a:rPr lang="en-US" altLang="en-US" b="1" i="1" smtClean="0">
                            <a:latin typeface="Cambria Math" panose="02040503050406030204" pitchFamily="18" charset="0"/>
                          </a:rPr>
                        </m:ctrlPr>
                      </m:fPr>
                      <m:num>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𝟏𝟐</m:t>
                            </m:r>
                          </m:sub>
                        </m:sSub>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𝟐𝟏</m:t>
                            </m:r>
                          </m:sub>
                        </m:sSub>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𝟐𝟐</m:t>
                            </m:r>
                          </m:sub>
                        </m:sSub>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den>
                    </m:f>
                  </m:oMath>
                </a14:m>
                <a:r>
                  <a:rPr lang="en-US" altLang="en-US" b="1" dirty="0"/>
                  <a:t> will be between 0 and 1 because </a:t>
                </a: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𝟐𝟏</m:t>
                        </m:r>
                      </m:sub>
                    </m:sSub>
                    <m:r>
                      <a:rPr lang="en-US" altLang="en-US" b="1" i="1" smtClean="0">
                        <a:latin typeface="Cambria Math" panose="02040503050406030204" pitchFamily="18" charset="0"/>
                      </a:rPr>
                      <m:t>&lt;</m:t>
                    </m:r>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𝟐𝟐</m:t>
                        </m:r>
                      </m:sub>
                    </m:sSub>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oMath>
                </a14:m>
                <a:endParaRPr lang="en-US" altLang="en-US" b="1" dirty="0"/>
              </a:p>
              <a:p>
                <a:pPr marL="0" indent="0">
                  <a:buNone/>
                </a:pPr>
                <a:endParaRPr lang="en-US" altLang="en-US" b="1" dirty="0"/>
              </a:p>
              <a:p>
                <a:pPr marL="0" indent="0">
                  <a:buNone/>
                </a:pPr>
                <a:r>
                  <a:rPr lang="en-US" altLang="en-US" b="1" dirty="0"/>
                  <a:t>This is because cross price elasticities have to be smaller than the relevant own price elasticities.</a:t>
                </a:r>
              </a:p>
            </p:txBody>
          </p:sp>
        </mc:Choice>
        <mc:Fallback xmlns="">
          <p:sp>
            <p:nvSpPr>
              <p:cNvPr id="3" name="Text Placeholder 2"/>
              <p:cNvSpPr>
                <a:spLocks noGrp="1" noRot="1" noChangeAspect="1" noMove="1" noResize="1" noEditPoints="1" noAdjustHandles="1" noChangeArrowheads="1" noChangeShapeType="1" noTextEdit="1"/>
              </p:cNvSpPr>
              <p:nvPr>
                <p:ph idx="1"/>
              </p:nvPr>
            </p:nvSpPr>
            <p:spPr>
              <a:xfrm>
                <a:off x="259597" y="1350704"/>
                <a:ext cx="10515600" cy="4351338"/>
              </a:xfrm>
              <a:blipFill>
                <a:blip r:embed="rId2"/>
                <a:stretch>
                  <a:fillRect l="-1217" t="-32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B01178-3A51-4FBE-A41C-D89FC6BEBC7B}" type="slidenum">
              <a:rPr kumimoji="0" lang="en-US" sz="1800" b="0" i="0" u="none" strike="noStrike" kern="0" cap="none" spc="0" normalizeH="0" baseline="0" noProof="0" smtClean="0">
                <a:ln>
                  <a:noFill/>
                </a:ln>
                <a:solidFill>
                  <a:srgbClr val="000000">
                    <a:tint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en-US" sz="1800" b="0" i="0" u="none" strike="noStrike" kern="0" cap="none" spc="0" normalizeH="0" baseline="0" noProof="0">
              <a:ln>
                <a:noFill/>
              </a:ln>
              <a:solidFill>
                <a:srgbClr val="000000">
                  <a:tint val="75000"/>
                </a:srgbClr>
              </a:solidFill>
              <a:effectLst/>
              <a:uLnTx/>
              <a:uFillTx/>
            </a:endParaRPr>
          </a:p>
        </p:txBody>
      </p:sp>
      <p:sp>
        <p:nvSpPr>
          <p:cNvPr id="5" name="Rectangle 2"/>
          <p:cNvSpPr>
            <a:spLocks noChangeArrowheads="1"/>
          </p:cNvSpPr>
          <p:nvPr/>
        </p:nvSpPr>
        <p:spPr bwMode="auto">
          <a:xfrm>
            <a:off x="567266" y="1786466"/>
            <a:ext cx="223314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82104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2" y="192155"/>
            <a:ext cx="10515600" cy="1325563"/>
          </a:xfrm>
        </p:spPr>
        <p:txBody>
          <a:bodyPr/>
          <a:lstStyle/>
          <a:p>
            <a:r>
              <a:rPr lang="en-US" dirty="0"/>
              <a:t>Two Good Formula</a:t>
            </a:r>
          </a:p>
        </p:txBody>
      </p:sp>
      <mc:AlternateContent xmlns:mc="http://schemas.openxmlformats.org/markup-compatibility/2006" xmlns:a14="http://schemas.microsoft.com/office/drawing/2010/main">
        <mc:Choice Requires="a14">
          <p:sp>
            <p:nvSpPr>
              <p:cNvPr id="3" name="Text Placeholder 2"/>
              <p:cNvSpPr>
                <a:spLocks noGrp="1"/>
              </p:cNvSpPr>
              <p:nvPr>
                <p:ph idx="1"/>
              </p:nvPr>
            </p:nvSpPr>
            <p:spPr>
              <a:xfrm>
                <a:off x="259597" y="1350704"/>
                <a:ext cx="10515600" cy="4351338"/>
              </a:xfrm>
            </p:spPr>
            <p:txBody>
              <a:bodyPr>
                <a:normAutofit/>
              </a:bodyPr>
              <a:lstStyle/>
              <a:p>
                <a:r>
                  <a:rPr lang="en-US" altLang="en-US" b="1" dirty="0"/>
                  <a:t>L</a:t>
                </a:r>
                <a:r>
                  <a:rPr lang="en-US" altLang="en-US" dirty="0"/>
                  <a:t> = - </a:t>
                </a:r>
                <a:r>
                  <a:rPr lang="en-US" altLang="en-US" b="1" i="1" dirty="0"/>
                  <a:t>E</a:t>
                </a:r>
                <a:r>
                  <a:rPr lang="en-US" altLang="en-US" baseline="30000" dirty="0"/>
                  <a:t>-1</a:t>
                </a:r>
                <a:r>
                  <a:rPr lang="en-US" altLang="en-US" dirty="0"/>
                  <a:t> </a:t>
                </a:r>
                <a:r>
                  <a:rPr lang="en-US" altLang="en-US" b="1" dirty="0"/>
                  <a:t>1 yields</a:t>
                </a:r>
              </a:p>
              <a:p>
                <a:pPr marL="0" indent="0">
                  <a:buNone/>
                </a:pPr>
                <a14:m>
                  <m:oMathPara xmlns:m="http://schemas.openxmlformats.org/officeDocument/2006/math">
                    <m:oMathParaPr>
                      <m:jc m:val="centerGroup"/>
                    </m:oMathParaPr>
                    <m:oMath xmlns:m="http://schemas.openxmlformats.org/officeDocument/2006/math">
                      <m:sSub>
                        <m:sSubPr>
                          <m:ctrlPr>
                            <a:rPr lang="en-US" altLang="en-US" b="1" i="1" smtClean="0">
                              <a:latin typeface="Cambria Math" panose="02040503050406030204" pitchFamily="18" charset="0"/>
                            </a:rPr>
                          </m:ctrlPr>
                        </m:sSubPr>
                        <m:e>
                          <m:r>
                            <m:rPr>
                              <m:sty m:val="p"/>
                            </m:rPr>
                            <a:rPr lang="en-US" altLang="en-US" b="1">
                              <a:latin typeface="Cambria Math" panose="02040503050406030204" pitchFamily="18" charset="0"/>
                            </a:rPr>
                            <m:t>L</m:t>
                          </m:r>
                        </m:e>
                        <m:sub>
                          <m:r>
                            <a:rPr lang="en-US" altLang="en-US" b="1" i="0" smtClean="0">
                              <a:latin typeface="Cambria Math" panose="02040503050406030204" pitchFamily="18" charset="0"/>
                            </a:rPr>
                            <m:t>𝟏</m:t>
                          </m:r>
                        </m:sub>
                      </m:sSub>
                      <m:r>
                        <a:rPr lang="en-US" altLang="en-US" b="1" i="0" smtClean="0">
                          <a:latin typeface="Cambria Math" panose="02040503050406030204" pitchFamily="18" charset="0"/>
                        </a:rPr>
                        <m:t>=−</m:t>
                      </m:r>
                      <m:f>
                        <m:fPr>
                          <m:ctrlPr>
                            <a:rPr lang="en-US" altLang="en-US" b="1" i="1" smtClean="0">
                              <a:latin typeface="Cambria Math" panose="02040503050406030204" pitchFamily="18" charset="0"/>
                            </a:rPr>
                          </m:ctrlPr>
                        </m:fPr>
                        <m:num>
                          <m:r>
                            <a:rPr lang="en-US" altLang="en-US" b="1" i="1" smtClean="0">
                              <a:latin typeface="Cambria Math" panose="02040503050406030204" pitchFamily="18" charset="0"/>
                            </a:rPr>
                            <m:t>𝟏</m:t>
                          </m:r>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den>
                          </m:f>
                        </m:num>
                        <m:den>
                          <m:d>
                            <m:dPr>
                              <m:ctrlPr>
                                <a:rPr lang="en-US" altLang="en-US" b="1" i="1">
                                  <a:latin typeface="Cambria Math" panose="02040503050406030204" pitchFamily="18" charset="0"/>
                                </a:rPr>
                              </m:ctrlPr>
                            </m:dPr>
                            <m:e>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𝟐𝟏</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e>
                          </m:d>
                        </m:den>
                      </m:f>
                    </m:oMath>
                  </m:oMathPara>
                </a14:m>
                <a:endParaRPr lang="en-US" altLang="en-US" b="1" dirty="0"/>
              </a:p>
              <a:p>
                <a:pPr marL="0" indent="0">
                  <a:buNone/>
                </a:pPr>
                <a:endParaRPr lang="en-US" altLang="en-US" b="1" dirty="0"/>
              </a:p>
              <a:p>
                <a:pPr marL="0" indent="0">
                  <a:buNone/>
                </a:pPr>
                <a14:m>
                  <m:oMathPara xmlns:m="http://schemas.openxmlformats.org/officeDocument/2006/math">
                    <m:oMathParaPr>
                      <m:jc m:val="centerGroup"/>
                    </m:oMathParaPr>
                    <m:oMath xmlns:m="http://schemas.openxmlformats.org/officeDocument/2006/math">
                      <m:r>
                        <a:rPr lang="en-US" altLang="en-US" b="1" smtClean="0">
                          <a:latin typeface="Cambria Math" panose="02040503050406030204" pitchFamily="18" charset="0"/>
                        </a:rPr>
                        <m:t>=−</m:t>
                      </m:r>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r>
                                <a:rPr lang="en-US" altLang="en-US" b="1" i="1" smtClean="0">
                                  <a:latin typeface="Cambria Math" panose="02040503050406030204" pitchFamily="18" charset="0"/>
                                </a:rPr>
                                <m:t>+</m:t>
                              </m:r>
                            </m:num>
                            <m:den>
                              <m:r>
                                <a:rPr lang="en-US" altLang="en-US" b="1" i="1" smtClean="0">
                                  <a:latin typeface="Cambria Math" panose="02040503050406030204" pitchFamily="18" charset="0"/>
                                </a:rPr>
                                <m:t>−</m:t>
                              </m:r>
                            </m:den>
                          </m:f>
                        </m:num>
                        <m:den>
                          <m:d>
                            <m:dPr>
                              <m:ctrlPr>
                                <a:rPr lang="en-US" altLang="en-US" b="1" i="1">
                                  <a:latin typeface="Cambria Math" panose="02040503050406030204" pitchFamily="18" charset="0"/>
                                </a:rPr>
                              </m:ctrlPr>
                            </m:dPr>
                            <m:e>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r>
                                    <a:rPr lang="en-US" altLang="en-US" b="1" i="1" smtClean="0">
                                      <a:latin typeface="Cambria Math" panose="02040503050406030204" pitchFamily="18" charset="0"/>
                                    </a:rPr>
                                    <m:t>++</m:t>
                                  </m:r>
                                </m:num>
                                <m:den>
                                  <m:r>
                                    <a:rPr lang="en-US" altLang="en-US" b="1" i="1" smtClean="0">
                                      <a:latin typeface="Cambria Math" panose="02040503050406030204" pitchFamily="18" charset="0"/>
                                    </a:rPr>
                                    <m:t>−−</m:t>
                                  </m:r>
                                </m:den>
                              </m:f>
                            </m:e>
                          </m:d>
                        </m:den>
                      </m:f>
                      <m:r>
                        <a:rPr lang="en-US" altLang="en-US" b="1" i="0" smtClean="0">
                          <a:latin typeface="Cambria Math" panose="02040503050406030204" pitchFamily="18" charset="0"/>
                        </a:rPr>
                        <m:t>=</m:t>
                      </m:r>
                      <m:r>
                        <a:rPr lang="en-US" altLang="en-US" b="1">
                          <a:latin typeface="Cambria Math" panose="02040503050406030204" pitchFamily="18" charset="0"/>
                        </a:rPr>
                        <m:t>−</m:t>
                      </m:r>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smtClean="0">
                              <a:latin typeface="Cambria Math" panose="02040503050406030204" pitchFamily="18" charset="0"/>
                            </a:rPr>
                            <m:t>&gt;</m:t>
                          </m:r>
                          <m:r>
                            <a:rPr lang="en-US" altLang="en-US" b="1" i="1" smtClean="0">
                              <a:latin typeface="Cambria Math" panose="02040503050406030204" pitchFamily="18" charset="0"/>
                            </a:rPr>
                            <m:t>𝟏</m:t>
                          </m:r>
                        </m:num>
                        <m:den>
                          <m:d>
                            <m:dPr>
                              <m:ctrlPr>
                                <a:rPr lang="en-US" altLang="en-US" b="1" i="1">
                                  <a:latin typeface="Cambria Math" panose="02040503050406030204" pitchFamily="18" charset="0"/>
                                </a:rPr>
                              </m:ctrlPr>
                            </m:dPr>
                            <m:e>
                              <m:r>
                                <a:rPr lang="en-US" altLang="en-US" b="1" i="1" smtClean="0">
                                  <a:latin typeface="Cambria Math" panose="02040503050406030204" pitchFamily="18" charset="0"/>
                                </a:rPr>
                                <m:t>𝟎</m:t>
                              </m:r>
                              <m:r>
                                <a:rPr lang="en-US" altLang="en-US" b="1" i="1" smtClean="0">
                                  <a:latin typeface="Cambria Math" panose="02040503050406030204" pitchFamily="18" charset="0"/>
                                </a:rPr>
                                <m:t>−</m:t>
                              </m:r>
                              <m:r>
                                <a:rPr lang="en-US" altLang="en-US" b="1" i="1" smtClean="0">
                                  <a:latin typeface="Cambria Math" panose="02040503050406030204" pitchFamily="18" charset="0"/>
                                </a:rPr>
                                <m:t>𝟏</m:t>
                              </m:r>
                            </m:e>
                          </m:d>
                        </m:den>
                      </m:f>
                    </m:oMath>
                  </m:oMathPara>
                </a14:m>
                <a:endParaRPr lang="en-US" altLang="en-US" b="1" dirty="0"/>
              </a:p>
            </p:txBody>
          </p:sp>
        </mc:Choice>
        <mc:Fallback xmlns="">
          <p:sp>
            <p:nvSpPr>
              <p:cNvPr id="3" name="Text Placeholder 2"/>
              <p:cNvSpPr>
                <a:spLocks noGrp="1" noRot="1" noChangeAspect="1" noMove="1" noResize="1" noEditPoints="1" noAdjustHandles="1" noChangeArrowheads="1" noChangeShapeType="1" noTextEdit="1"/>
              </p:cNvSpPr>
              <p:nvPr>
                <p:ph idx="1"/>
              </p:nvPr>
            </p:nvSpPr>
            <p:spPr>
              <a:xfrm>
                <a:off x="259597" y="1350704"/>
                <a:ext cx="10515600" cy="4351338"/>
              </a:xfrm>
              <a:blipFill>
                <a:blip r:embed="rId2"/>
                <a:stretch>
                  <a:fillRect l="-1043" t="-23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B01178-3A51-4FBE-A41C-D89FC6BEBC7B}" type="slidenum">
              <a:rPr kumimoji="0" lang="en-US" sz="1800" b="0" i="0" u="none" strike="noStrike" kern="0" cap="none" spc="0" normalizeH="0" baseline="0" noProof="0" smtClean="0">
                <a:ln>
                  <a:noFill/>
                </a:ln>
                <a:solidFill>
                  <a:srgbClr val="000000">
                    <a:tint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n-US" sz="1800" b="0" i="0" u="none" strike="noStrike" kern="0" cap="none" spc="0" normalizeH="0" baseline="0" noProof="0">
              <a:ln>
                <a:noFill/>
              </a:ln>
              <a:solidFill>
                <a:srgbClr val="000000">
                  <a:tint val="75000"/>
                </a:srgbClr>
              </a:solidFill>
              <a:effectLst/>
              <a:uLnTx/>
              <a:uFillTx/>
            </a:endParaRPr>
          </a:p>
        </p:txBody>
      </p:sp>
      <p:sp>
        <p:nvSpPr>
          <p:cNvPr id="5" name="Rectangle 2"/>
          <p:cNvSpPr>
            <a:spLocks noChangeArrowheads="1"/>
          </p:cNvSpPr>
          <p:nvPr/>
        </p:nvSpPr>
        <p:spPr bwMode="auto">
          <a:xfrm>
            <a:off x="567266" y="1786466"/>
            <a:ext cx="223314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8497708" y="2317218"/>
            <a:ext cx="3077604" cy="960263"/>
          </a:xfrm>
          <a:prstGeom prst="rect">
            <a:avLst/>
          </a:prstGeom>
          <a:noFill/>
        </p:spPr>
        <p:txBody>
          <a:bodyPr wrap="square" lIns="182880" tIns="146304" rIns="182880" bIns="146304" rtlCol="0">
            <a:spAutoFit/>
          </a:bodyPr>
          <a:lstStyle/>
          <a:p>
            <a:pPr>
              <a:lnSpc>
                <a:spcPct val="90000"/>
              </a:lnSpc>
            </a:pPr>
            <a:r>
              <a:rPr lang="en-US" sz="2400" dirty="0">
                <a:gradFill>
                  <a:gsLst>
                    <a:gs pos="2917">
                      <a:schemeClr val="tx1">
                        <a:lumMod val="65000"/>
                        <a:lumOff val="35000"/>
                      </a:schemeClr>
                    </a:gs>
                    <a:gs pos="30000">
                      <a:schemeClr val="tx1">
                        <a:lumMod val="65000"/>
                        <a:lumOff val="35000"/>
                      </a:schemeClr>
                    </a:gs>
                  </a:gsLst>
                  <a:lin ang="5400000" scaled="0"/>
                </a:gradFill>
              </a:rPr>
              <a:t>Markup rise if goods are substitutes</a:t>
            </a:r>
          </a:p>
        </p:txBody>
      </p:sp>
      <p:cxnSp>
        <p:nvCxnSpPr>
          <p:cNvPr id="7" name="Straight Arrow Connector 6"/>
          <p:cNvCxnSpPr/>
          <p:nvPr/>
        </p:nvCxnSpPr>
        <p:spPr>
          <a:xfrm flipH="1">
            <a:off x="7499838" y="2714465"/>
            <a:ext cx="912894" cy="1092604"/>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715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2" y="192155"/>
            <a:ext cx="10515600" cy="1325563"/>
          </a:xfrm>
        </p:spPr>
        <p:txBody>
          <a:bodyPr/>
          <a:lstStyle/>
          <a:p>
            <a:r>
              <a:rPr lang="en-US" dirty="0"/>
              <a:t>Two Good Formula for Substitutes</a:t>
            </a:r>
          </a:p>
        </p:txBody>
      </p:sp>
      <mc:AlternateContent xmlns:mc="http://schemas.openxmlformats.org/markup-compatibility/2006" xmlns:a14="http://schemas.microsoft.com/office/drawing/2010/main">
        <mc:Choice Requires="a14">
          <p:sp>
            <p:nvSpPr>
              <p:cNvPr id="3" name="Text Placeholder 2"/>
              <p:cNvSpPr>
                <a:spLocks noGrp="1"/>
              </p:cNvSpPr>
              <p:nvPr>
                <p:ph idx="1"/>
              </p:nvPr>
            </p:nvSpPr>
            <p:spPr>
              <a:xfrm>
                <a:off x="259597" y="1350704"/>
                <a:ext cx="10515600" cy="4351338"/>
              </a:xfrm>
            </p:spPr>
            <p:txBody>
              <a:bodyPr>
                <a:normAutofit/>
              </a:bodyPr>
              <a:lstStyle/>
              <a:p>
                <a:r>
                  <a:rPr lang="en-US" altLang="en-US" b="1" dirty="0"/>
                  <a:t>L</a:t>
                </a:r>
                <a:r>
                  <a:rPr lang="en-US" altLang="en-US" dirty="0"/>
                  <a:t> = - </a:t>
                </a:r>
                <a:r>
                  <a:rPr lang="en-US" altLang="en-US" b="1" i="1" dirty="0"/>
                  <a:t>E</a:t>
                </a:r>
                <a:r>
                  <a:rPr lang="en-US" altLang="en-US" baseline="30000" dirty="0"/>
                  <a:t>-1</a:t>
                </a:r>
                <a:r>
                  <a:rPr lang="en-US" altLang="en-US" dirty="0"/>
                  <a:t> </a:t>
                </a:r>
                <a:r>
                  <a:rPr lang="en-US" altLang="en-US" b="1" dirty="0"/>
                  <a:t>1 yields</a:t>
                </a:r>
              </a:p>
              <a:p>
                <a:pPr marL="0" indent="0">
                  <a:buNone/>
                </a:pPr>
                <a14:m>
                  <m:oMathPara xmlns:m="http://schemas.openxmlformats.org/officeDocument/2006/math">
                    <m:oMathParaPr>
                      <m:jc m:val="centerGroup"/>
                    </m:oMathParaPr>
                    <m:oMath xmlns:m="http://schemas.openxmlformats.org/officeDocument/2006/math">
                      <m:sSub>
                        <m:sSubPr>
                          <m:ctrlPr>
                            <a:rPr lang="en-US" altLang="en-US" b="1" i="1" smtClean="0">
                              <a:latin typeface="Cambria Math" panose="02040503050406030204" pitchFamily="18" charset="0"/>
                            </a:rPr>
                          </m:ctrlPr>
                        </m:sSubPr>
                        <m:e>
                          <m:r>
                            <m:rPr>
                              <m:sty m:val="p"/>
                            </m:rPr>
                            <a:rPr lang="en-US" altLang="en-US" b="1">
                              <a:latin typeface="Cambria Math" panose="02040503050406030204" pitchFamily="18" charset="0"/>
                            </a:rPr>
                            <m:t>L</m:t>
                          </m:r>
                        </m:e>
                        <m:sub>
                          <m:r>
                            <a:rPr lang="en-US" altLang="en-US" b="1" i="0" smtClean="0">
                              <a:latin typeface="Cambria Math" panose="02040503050406030204" pitchFamily="18" charset="0"/>
                            </a:rPr>
                            <m:t>𝟏</m:t>
                          </m:r>
                        </m:sub>
                      </m:sSub>
                      <m:r>
                        <a:rPr lang="en-US" altLang="en-US" b="1" i="0" smtClean="0">
                          <a:latin typeface="Cambria Math" panose="02040503050406030204" pitchFamily="18" charset="0"/>
                        </a:rPr>
                        <m:t>=−</m:t>
                      </m:r>
                      <m:f>
                        <m:fPr>
                          <m:ctrlPr>
                            <a:rPr lang="en-US" altLang="en-US" b="1" i="1" smtClean="0">
                              <a:latin typeface="Cambria Math" panose="02040503050406030204" pitchFamily="18" charset="0"/>
                            </a:rPr>
                          </m:ctrlPr>
                        </m:fPr>
                        <m:num>
                          <m:r>
                            <a:rPr lang="en-US" altLang="en-US" b="1" i="1" smtClean="0">
                              <a:latin typeface="Cambria Math" panose="02040503050406030204" pitchFamily="18" charset="0"/>
                            </a:rPr>
                            <m:t>𝟏</m:t>
                          </m:r>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den>
                          </m:f>
                        </m:num>
                        <m:den>
                          <m:d>
                            <m:dPr>
                              <m:ctrlPr>
                                <a:rPr lang="en-US" altLang="en-US" b="1" i="1">
                                  <a:latin typeface="Cambria Math" panose="02040503050406030204" pitchFamily="18" charset="0"/>
                                </a:rPr>
                              </m:ctrlPr>
                            </m:dPr>
                            <m:e>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𝟐𝟏</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e>
                          </m:d>
                        </m:den>
                      </m:f>
                    </m:oMath>
                  </m:oMathPara>
                </a14:m>
                <a:endParaRPr lang="en-US" altLang="en-US" b="1" dirty="0"/>
              </a:p>
              <a:p>
                <a:pPr marL="0" indent="0">
                  <a:buNone/>
                </a:pPr>
                <a:endParaRPr lang="en-US" altLang="en-US" b="1" dirty="0"/>
              </a:p>
              <a:p>
                <a:pPr marL="0" indent="0">
                  <a:buNone/>
                </a:pPr>
                <a14:m>
                  <m:oMathPara xmlns:m="http://schemas.openxmlformats.org/officeDocument/2006/math">
                    <m:oMathParaPr>
                      <m:jc m:val="centerGroup"/>
                    </m:oMathParaPr>
                    <m:oMath xmlns:m="http://schemas.openxmlformats.org/officeDocument/2006/math">
                      <m:r>
                        <a:rPr lang="en-US" altLang="en-US" b="1" smtClean="0">
                          <a:latin typeface="Cambria Math" panose="02040503050406030204" pitchFamily="18" charset="0"/>
                        </a:rPr>
                        <m:t>=−</m:t>
                      </m:r>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r>
                                <a:rPr lang="en-US" altLang="en-US" b="1" i="1" smtClean="0">
                                  <a:latin typeface="Cambria Math" panose="02040503050406030204" pitchFamily="18" charset="0"/>
                                </a:rPr>
                                <m:t>+</m:t>
                              </m:r>
                            </m:num>
                            <m:den>
                              <m:r>
                                <a:rPr lang="en-US" altLang="en-US" b="1" i="1" smtClean="0">
                                  <a:latin typeface="Cambria Math" panose="02040503050406030204" pitchFamily="18" charset="0"/>
                                </a:rPr>
                                <m:t>−</m:t>
                              </m:r>
                            </m:den>
                          </m:f>
                        </m:num>
                        <m:den>
                          <m:d>
                            <m:dPr>
                              <m:ctrlPr>
                                <a:rPr lang="en-US" altLang="en-US" b="1" i="1">
                                  <a:latin typeface="Cambria Math" panose="02040503050406030204" pitchFamily="18" charset="0"/>
                                </a:rPr>
                              </m:ctrlPr>
                            </m:dPr>
                            <m:e>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r>
                                    <a:rPr lang="en-US" altLang="en-US" b="1" i="1" smtClean="0">
                                      <a:latin typeface="Cambria Math" panose="02040503050406030204" pitchFamily="18" charset="0"/>
                                    </a:rPr>
                                    <m:t>++</m:t>
                                  </m:r>
                                </m:num>
                                <m:den>
                                  <m:r>
                                    <a:rPr lang="en-US" altLang="en-US" b="1" i="1" smtClean="0">
                                      <a:latin typeface="Cambria Math" panose="02040503050406030204" pitchFamily="18" charset="0"/>
                                    </a:rPr>
                                    <m:t>−−</m:t>
                                  </m:r>
                                </m:den>
                              </m:f>
                            </m:e>
                          </m:d>
                        </m:den>
                      </m:f>
                      <m:r>
                        <a:rPr lang="en-US" altLang="en-US" b="1" i="0" smtClean="0">
                          <a:latin typeface="Cambria Math" panose="02040503050406030204" pitchFamily="18" charset="0"/>
                        </a:rPr>
                        <m:t>=</m:t>
                      </m:r>
                      <m:r>
                        <a:rPr lang="en-US" altLang="en-US" b="1">
                          <a:latin typeface="Cambria Math" panose="02040503050406030204" pitchFamily="18" charset="0"/>
                        </a:rPr>
                        <m:t>−</m:t>
                      </m:r>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smtClean="0">
                              <a:latin typeface="Cambria Math" panose="02040503050406030204" pitchFamily="18" charset="0"/>
                            </a:rPr>
                            <m:t>&gt;</m:t>
                          </m:r>
                          <m:r>
                            <a:rPr lang="en-US" altLang="en-US" b="1" i="1" smtClean="0">
                              <a:latin typeface="Cambria Math" panose="02040503050406030204" pitchFamily="18" charset="0"/>
                            </a:rPr>
                            <m:t>𝟏</m:t>
                          </m:r>
                        </m:num>
                        <m:den>
                          <m:d>
                            <m:dPr>
                              <m:ctrlPr>
                                <a:rPr lang="en-US" altLang="en-US" b="1" i="1">
                                  <a:latin typeface="Cambria Math" panose="02040503050406030204" pitchFamily="18" charset="0"/>
                                </a:rPr>
                              </m:ctrlPr>
                            </m:dPr>
                            <m:e>
                              <m:r>
                                <a:rPr lang="en-US" altLang="en-US" b="1" i="1" smtClean="0">
                                  <a:latin typeface="Cambria Math" panose="02040503050406030204" pitchFamily="18" charset="0"/>
                                </a:rPr>
                                <m:t>𝟎</m:t>
                              </m:r>
                              <m:r>
                                <a:rPr lang="en-US" altLang="en-US" b="1" i="1" smtClean="0">
                                  <a:latin typeface="Cambria Math" panose="02040503050406030204" pitchFamily="18" charset="0"/>
                                </a:rPr>
                                <m:t>−</m:t>
                              </m:r>
                              <m:r>
                                <a:rPr lang="en-US" altLang="en-US" b="1" i="1" smtClean="0">
                                  <a:latin typeface="Cambria Math" panose="02040503050406030204" pitchFamily="18" charset="0"/>
                                </a:rPr>
                                <m:t>𝟏</m:t>
                              </m:r>
                            </m:e>
                          </m:d>
                        </m:den>
                      </m:f>
                    </m:oMath>
                  </m:oMathPara>
                </a14:m>
                <a:endParaRPr lang="en-US" altLang="en-US" b="1" dirty="0"/>
              </a:p>
            </p:txBody>
          </p:sp>
        </mc:Choice>
        <mc:Fallback xmlns="">
          <p:sp>
            <p:nvSpPr>
              <p:cNvPr id="3" name="Text Placeholder 2"/>
              <p:cNvSpPr>
                <a:spLocks noGrp="1" noRot="1" noChangeAspect="1" noMove="1" noResize="1" noEditPoints="1" noAdjustHandles="1" noChangeArrowheads="1" noChangeShapeType="1" noTextEdit="1"/>
              </p:cNvSpPr>
              <p:nvPr>
                <p:ph idx="1"/>
              </p:nvPr>
            </p:nvSpPr>
            <p:spPr>
              <a:xfrm>
                <a:off x="259597" y="1350704"/>
                <a:ext cx="10515600" cy="4351338"/>
              </a:xfrm>
              <a:blipFill>
                <a:blip r:embed="rId2"/>
                <a:stretch>
                  <a:fillRect l="-1043" t="-23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B01178-3A51-4FBE-A41C-D89FC6BEBC7B}" type="slidenum">
              <a:rPr kumimoji="0" lang="en-US" sz="1800" b="0" i="0" u="none" strike="noStrike" kern="0" cap="none" spc="0" normalizeH="0" baseline="0" noProof="0" smtClean="0">
                <a:ln>
                  <a:noFill/>
                </a:ln>
                <a:solidFill>
                  <a:srgbClr val="000000">
                    <a:tint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75</a:t>
            </a:fld>
            <a:endParaRPr kumimoji="0" lang="en-US" sz="1800" b="0" i="0" u="none" strike="noStrike" kern="0" cap="none" spc="0" normalizeH="0" baseline="0" noProof="0">
              <a:ln>
                <a:noFill/>
              </a:ln>
              <a:solidFill>
                <a:srgbClr val="000000">
                  <a:tint val="75000"/>
                </a:srgbClr>
              </a:solidFill>
              <a:effectLst/>
              <a:uLnTx/>
              <a:uFillTx/>
            </a:endParaRPr>
          </a:p>
        </p:txBody>
      </p:sp>
      <p:sp>
        <p:nvSpPr>
          <p:cNvPr id="5" name="Rectangle 2"/>
          <p:cNvSpPr>
            <a:spLocks noChangeArrowheads="1"/>
          </p:cNvSpPr>
          <p:nvPr/>
        </p:nvSpPr>
        <p:spPr bwMode="auto">
          <a:xfrm>
            <a:off x="567266" y="1786466"/>
            <a:ext cx="223314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8497708" y="2317218"/>
            <a:ext cx="3077604" cy="1625060"/>
          </a:xfrm>
          <a:prstGeom prst="rect">
            <a:avLst/>
          </a:prstGeom>
          <a:noFill/>
        </p:spPr>
        <p:txBody>
          <a:bodyPr wrap="square" lIns="182880" tIns="146304" rIns="182880" bIns="146304" rtlCol="0">
            <a:spAutoFit/>
          </a:bodyPr>
          <a:lstStyle/>
          <a:p>
            <a:pPr>
              <a:lnSpc>
                <a:spcPct val="90000"/>
              </a:lnSpc>
            </a:pPr>
            <a:r>
              <a:rPr lang="en-US" sz="2400" dirty="0">
                <a:gradFill>
                  <a:gsLst>
                    <a:gs pos="2917">
                      <a:schemeClr val="tx1">
                        <a:lumMod val="65000"/>
                        <a:lumOff val="35000"/>
                      </a:schemeClr>
                    </a:gs>
                    <a:gs pos="30000">
                      <a:schemeClr val="tx1">
                        <a:lumMod val="65000"/>
                        <a:lumOff val="35000"/>
                      </a:schemeClr>
                    </a:gs>
                  </a:gsLst>
                  <a:lin ang="5400000" scaled="0"/>
                </a:gradFill>
              </a:rPr>
              <a:t>Is positive for substitutes</a:t>
            </a:r>
          </a:p>
          <a:p>
            <a:pPr>
              <a:lnSpc>
                <a:spcPct val="90000"/>
              </a:lnSpc>
            </a:pPr>
            <a:endParaRPr lang="en-US" sz="2400" dirty="0">
              <a:gradFill>
                <a:gsLst>
                  <a:gs pos="2917">
                    <a:schemeClr val="tx1">
                      <a:lumMod val="65000"/>
                      <a:lumOff val="35000"/>
                    </a:schemeClr>
                  </a:gs>
                  <a:gs pos="30000">
                    <a:schemeClr val="tx1">
                      <a:lumMod val="65000"/>
                      <a:lumOff val="35000"/>
                    </a:schemeClr>
                  </a:gs>
                </a:gsLst>
                <a:lin ang="5400000" scaled="0"/>
              </a:gradFill>
            </a:endParaRPr>
          </a:p>
          <a:p>
            <a:pPr>
              <a:lnSpc>
                <a:spcPct val="90000"/>
              </a:lnSpc>
            </a:pPr>
            <a:r>
              <a:rPr lang="en-US" sz="2400" dirty="0">
                <a:gradFill>
                  <a:gsLst>
                    <a:gs pos="2917">
                      <a:schemeClr val="tx1">
                        <a:lumMod val="65000"/>
                        <a:lumOff val="35000"/>
                      </a:schemeClr>
                    </a:gs>
                    <a:gs pos="30000">
                      <a:schemeClr val="tx1">
                        <a:lumMod val="65000"/>
                        <a:lumOff val="35000"/>
                      </a:schemeClr>
                    </a:gs>
                  </a:gsLst>
                  <a:lin ang="5400000" scaled="0"/>
                </a:gradFill>
              </a:rPr>
              <a:t>Markup rises</a:t>
            </a:r>
          </a:p>
        </p:txBody>
      </p:sp>
      <p:cxnSp>
        <p:nvCxnSpPr>
          <p:cNvPr id="7" name="Straight Arrow Connector 6"/>
          <p:cNvCxnSpPr/>
          <p:nvPr/>
        </p:nvCxnSpPr>
        <p:spPr>
          <a:xfrm flipH="1" flipV="1">
            <a:off x="7033846" y="1916723"/>
            <a:ext cx="1378886" cy="797742"/>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723290" y="3526373"/>
            <a:ext cx="887310" cy="180611"/>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41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2" y="192155"/>
            <a:ext cx="10515600" cy="1325563"/>
          </a:xfrm>
        </p:spPr>
        <p:txBody>
          <a:bodyPr/>
          <a:lstStyle/>
          <a:p>
            <a:r>
              <a:rPr lang="en-US" dirty="0"/>
              <a:t>Two Good Formula for Substitutes</a:t>
            </a:r>
          </a:p>
        </p:txBody>
      </p:sp>
      <mc:AlternateContent xmlns:mc="http://schemas.openxmlformats.org/markup-compatibility/2006" xmlns:a14="http://schemas.microsoft.com/office/drawing/2010/main">
        <mc:Choice Requires="a14">
          <p:sp>
            <p:nvSpPr>
              <p:cNvPr id="3" name="Text Placeholder 2"/>
              <p:cNvSpPr>
                <a:spLocks noGrp="1"/>
              </p:cNvSpPr>
              <p:nvPr>
                <p:ph idx="1"/>
              </p:nvPr>
            </p:nvSpPr>
            <p:spPr>
              <a:xfrm>
                <a:off x="259597" y="1350704"/>
                <a:ext cx="10515600" cy="4351338"/>
              </a:xfrm>
            </p:spPr>
            <p:txBody>
              <a:bodyPr>
                <a:normAutofit/>
              </a:bodyPr>
              <a:lstStyle/>
              <a:p>
                <a:r>
                  <a:rPr lang="en-US" altLang="en-US" b="1" dirty="0"/>
                  <a:t>L</a:t>
                </a:r>
                <a:r>
                  <a:rPr lang="en-US" altLang="en-US" dirty="0"/>
                  <a:t> = - </a:t>
                </a:r>
                <a:r>
                  <a:rPr lang="en-US" altLang="en-US" b="1" i="1" dirty="0"/>
                  <a:t>E</a:t>
                </a:r>
                <a:r>
                  <a:rPr lang="en-US" altLang="en-US" baseline="30000" dirty="0"/>
                  <a:t>-1</a:t>
                </a:r>
                <a:r>
                  <a:rPr lang="en-US" altLang="en-US" dirty="0"/>
                  <a:t> </a:t>
                </a:r>
                <a:r>
                  <a:rPr lang="en-US" altLang="en-US" b="1" dirty="0"/>
                  <a:t>1 yields</a:t>
                </a:r>
              </a:p>
              <a:p>
                <a:pPr marL="0" indent="0">
                  <a:buNone/>
                </a:pPr>
                <a14:m>
                  <m:oMathPara xmlns:m="http://schemas.openxmlformats.org/officeDocument/2006/math">
                    <m:oMathParaPr>
                      <m:jc m:val="centerGroup"/>
                    </m:oMathParaPr>
                    <m:oMath xmlns:m="http://schemas.openxmlformats.org/officeDocument/2006/math">
                      <m:sSub>
                        <m:sSubPr>
                          <m:ctrlPr>
                            <a:rPr lang="en-US" altLang="en-US" b="1" i="1" smtClean="0">
                              <a:latin typeface="Cambria Math" panose="02040503050406030204" pitchFamily="18" charset="0"/>
                            </a:rPr>
                          </m:ctrlPr>
                        </m:sSubPr>
                        <m:e>
                          <m:r>
                            <m:rPr>
                              <m:sty m:val="p"/>
                            </m:rPr>
                            <a:rPr lang="en-US" altLang="en-US" b="1">
                              <a:latin typeface="Cambria Math" panose="02040503050406030204" pitchFamily="18" charset="0"/>
                            </a:rPr>
                            <m:t>L</m:t>
                          </m:r>
                        </m:e>
                        <m:sub>
                          <m:r>
                            <a:rPr lang="en-US" altLang="en-US" b="1" i="0" smtClean="0">
                              <a:latin typeface="Cambria Math" panose="02040503050406030204" pitchFamily="18" charset="0"/>
                            </a:rPr>
                            <m:t>𝟏</m:t>
                          </m:r>
                        </m:sub>
                      </m:sSub>
                      <m:r>
                        <a:rPr lang="en-US" altLang="en-US" b="1" i="0" smtClean="0">
                          <a:latin typeface="Cambria Math" panose="02040503050406030204" pitchFamily="18" charset="0"/>
                        </a:rPr>
                        <m:t>=−</m:t>
                      </m:r>
                      <m:f>
                        <m:fPr>
                          <m:ctrlPr>
                            <a:rPr lang="en-US" altLang="en-US" b="1" i="1" smtClean="0">
                              <a:latin typeface="Cambria Math" panose="02040503050406030204" pitchFamily="18" charset="0"/>
                            </a:rPr>
                          </m:ctrlPr>
                        </m:fPr>
                        <m:num>
                          <m:r>
                            <a:rPr lang="en-US" altLang="en-US" b="1" i="1" smtClean="0">
                              <a:latin typeface="Cambria Math" panose="02040503050406030204" pitchFamily="18" charset="0"/>
                            </a:rPr>
                            <m:t>𝟏</m:t>
                          </m:r>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den>
                          </m:f>
                        </m:num>
                        <m:den>
                          <m:d>
                            <m:dPr>
                              <m:ctrlPr>
                                <a:rPr lang="en-US" altLang="en-US" b="1" i="1">
                                  <a:latin typeface="Cambria Math" panose="02040503050406030204" pitchFamily="18" charset="0"/>
                                </a:rPr>
                              </m:ctrlPr>
                            </m:dPr>
                            <m:e>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𝟐𝟏</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e>
                          </m:d>
                        </m:den>
                      </m:f>
                    </m:oMath>
                  </m:oMathPara>
                </a14:m>
                <a:endParaRPr lang="en-US" altLang="en-US" b="1" dirty="0"/>
              </a:p>
              <a:p>
                <a:pPr marL="0" indent="0">
                  <a:buNone/>
                </a:pPr>
                <a:endParaRPr lang="en-US" altLang="en-US" b="1" dirty="0"/>
              </a:p>
            </p:txBody>
          </p:sp>
        </mc:Choice>
        <mc:Fallback xmlns="">
          <p:sp>
            <p:nvSpPr>
              <p:cNvPr id="3" name="Text Placeholder 2"/>
              <p:cNvSpPr>
                <a:spLocks noGrp="1" noRot="1" noChangeAspect="1" noMove="1" noResize="1" noEditPoints="1" noAdjustHandles="1" noChangeArrowheads="1" noChangeShapeType="1" noTextEdit="1"/>
              </p:cNvSpPr>
              <p:nvPr>
                <p:ph idx="1"/>
              </p:nvPr>
            </p:nvSpPr>
            <p:spPr>
              <a:xfrm>
                <a:off x="259597" y="1350704"/>
                <a:ext cx="10515600" cy="4351338"/>
              </a:xfrm>
              <a:blipFill>
                <a:blip r:embed="rId2"/>
                <a:stretch>
                  <a:fillRect l="-1043" t="-23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B01178-3A51-4FBE-A41C-D89FC6BEBC7B}" type="slidenum">
              <a:rPr kumimoji="0" lang="en-US" sz="1800" b="0" i="0" u="none" strike="noStrike" kern="0" cap="none" spc="0" normalizeH="0" baseline="0" noProof="0" smtClean="0">
                <a:ln>
                  <a:noFill/>
                </a:ln>
                <a:solidFill>
                  <a:srgbClr val="000000">
                    <a:tint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76</a:t>
            </a:fld>
            <a:endParaRPr kumimoji="0" lang="en-US" sz="1800" b="0" i="0" u="none" strike="noStrike" kern="0" cap="none" spc="0" normalizeH="0" baseline="0" noProof="0">
              <a:ln>
                <a:noFill/>
              </a:ln>
              <a:solidFill>
                <a:srgbClr val="000000">
                  <a:tint val="75000"/>
                </a:srgbClr>
              </a:solidFill>
              <a:effectLst/>
              <a:uLnTx/>
              <a:uFillTx/>
            </a:endParaRPr>
          </a:p>
        </p:txBody>
      </p:sp>
      <p:sp>
        <p:nvSpPr>
          <p:cNvPr id="5" name="Rectangle 2"/>
          <p:cNvSpPr>
            <a:spLocks noChangeArrowheads="1"/>
          </p:cNvSpPr>
          <p:nvPr/>
        </p:nvSpPr>
        <p:spPr bwMode="auto">
          <a:xfrm>
            <a:off x="567266" y="1786466"/>
            <a:ext cx="223314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8497708" y="2317218"/>
            <a:ext cx="3077604" cy="1292662"/>
          </a:xfrm>
          <a:prstGeom prst="rect">
            <a:avLst/>
          </a:prstGeom>
          <a:noFill/>
        </p:spPr>
        <p:txBody>
          <a:bodyPr wrap="square" lIns="182880" tIns="146304" rIns="182880" bIns="146304" rtlCol="0">
            <a:spAutoFit/>
          </a:bodyPr>
          <a:lstStyle/>
          <a:p>
            <a:pPr>
              <a:lnSpc>
                <a:spcPct val="90000"/>
              </a:lnSpc>
            </a:pPr>
            <a:r>
              <a:rPr lang="en-US" sz="2400" dirty="0">
                <a:gradFill>
                  <a:gsLst>
                    <a:gs pos="2917">
                      <a:schemeClr val="tx1">
                        <a:lumMod val="65000"/>
                        <a:lumOff val="35000"/>
                      </a:schemeClr>
                    </a:gs>
                    <a:gs pos="30000">
                      <a:schemeClr val="tx1">
                        <a:lumMod val="65000"/>
                        <a:lumOff val="35000"/>
                      </a:schemeClr>
                    </a:gs>
                  </a:gsLst>
                  <a:lin ang="5400000" scaled="0"/>
                </a:gradFill>
              </a:rPr>
              <a:t>Is positive for substitutes</a:t>
            </a:r>
          </a:p>
          <a:p>
            <a:pPr>
              <a:lnSpc>
                <a:spcPct val="90000"/>
              </a:lnSpc>
            </a:pPr>
            <a:endParaRPr lang="en-US" sz="2400" dirty="0">
              <a:gradFill>
                <a:gsLst>
                  <a:gs pos="2917">
                    <a:schemeClr val="tx1">
                      <a:lumMod val="65000"/>
                      <a:lumOff val="35000"/>
                    </a:schemeClr>
                  </a:gs>
                  <a:gs pos="30000">
                    <a:schemeClr val="tx1">
                      <a:lumMod val="65000"/>
                      <a:lumOff val="35000"/>
                    </a:schemeClr>
                  </a:gs>
                </a:gsLst>
                <a:lin ang="5400000" scaled="0"/>
              </a:gradFill>
            </a:endParaRPr>
          </a:p>
        </p:txBody>
      </p:sp>
      <p:cxnSp>
        <p:nvCxnSpPr>
          <p:cNvPr id="7" name="Straight Arrow Connector 6"/>
          <p:cNvCxnSpPr/>
          <p:nvPr/>
        </p:nvCxnSpPr>
        <p:spPr>
          <a:xfrm flipH="1" flipV="1">
            <a:off x="7033846" y="1916723"/>
            <a:ext cx="1378886" cy="797742"/>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3220" y="3368773"/>
            <a:ext cx="10541977" cy="2954655"/>
          </a:xfrm>
          <a:prstGeom prst="rect">
            <a:avLst/>
          </a:prstGeom>
          <a:noFill/>
        </p:spPr>
        <p:txBody>
          <a:bodyPr wrap="square" lIns="182880" tIns="146304" rIns="182880" bIns="146304" rtlCol="0">
            <a:spAutoFit/>
          </a:bodyPr>
          <a:lstStyle/>
          <a:p>
            <a:pPr>
              <a:lnSpc>
                <a:spcPct val="90000"/>
              </a:lnSpc>
            </a:pPr>
            <a:r>
              <a:rPr lang="en-US" sz="2400" dirty="0">
                <a:gradFill>
                  <a:gsLst>
                    <a:gs pos="2917">
                      <a:schemeClr val="tx1">
                        <a:lumMod val="65000"/>
                        <a:lumOff val="35000"/>
                      </a:schemeClr>
                    </a:gs>
                    <a:gs pos="30000">
                      <a:schemeClr val="tx1">
                        <a:lumMod val="65000"/>
                        <a:lumOff val="35000"/>
                      </a:schemeClr>
                    </a:gs>
                  </a:gsLst>
                  <a:lin ang="5400000" scaled="0"/>
                </a:gradFill>
              </a:rPr>
              <a:t>Markup rises because firm “is competing with itself”, lowering the incentive to drop prices. Effect is larger when cross price elasticities are larger and own price elasticity of the “good 2” is smaller.</a:t>
            </a:r>
          </a:p>
          <a:p>
            <a:pPr>
              <a:lnSpc>
                <a:spcPct val="90000"/>
              </a:lnSpc>
            </a:pPr>
            <a:endParaRPr lang="en-US" sz="2400" dirty="0">
              <a:gradFill>
                <a:gsLst>
                  <a:gs pos="2917">
                    <a:schemeClr val="tx1">
                      <a:lumMod val="65000"/>
                      <a:lumOff val="35000"/>
                    </a:schemeClr>
                  </a:gs>
                  <a:gs pos="30000">
                    <a:schemeClr val="tx1">
                      <a:lumMod val="65000"/>
                      <a:lumOff val="35000"/>
                    </a:schemeClr>
                  </a:gs>
                </a:gsLst>
                <a:lin ang="5400000" scaled="0"/>
              </a:gradFill>
            </a:endParaRPr>
          </a:p>
          <a:p>
            <a:pPr>
              <a:lnSpc>
                <a:spcPct val="90000"/>
              </a:lnSpc>
            </a:pPr>
            <a:r>
              <a:rPr lang="en-US" sz="2400" dirty="0">
                <a:gradFill>
                  <a:gsLst>
                    <a:gs pos="2917">
                      <a:schemeClr val="tx1">
                        <a:lumMod val="65000"/>
                        <a:lumOff val="35000"/>
                      </a:schemeClr>
                    </a:gs>
                    <a:gs pos="30000">
                      <a:schemeClr val="tx1">
                        <a:lumMod val="65000"/>
                        <a:lumOff val="35000"/>
                      </a:schemeClr>
                    </a:gs>
                  </a:gsLst>
                  <a:lin ang="5400000" scaled="0"/>
                </a:gradFill>
              </a:rPr>
              <a:t>Intuition: when own price elasticity of good 2 is relatively small (close to 1), I have lots of pricing power on that good. If the cross price elasticity is relatively high, then lowering the price of good 1 cannibalizes lots of sales that would have been high profit.</a:t>
            </a:r>
          </a:p>
        </p:txBody>
      </p:sp>
    </p:spTree>
    <p:extLst>
      <p:ext uri="{BB962C8B-B14F-4D97-AF65-F5344CB8AC3E}">
        <p14:creationId xmlns:p14="http://schemas.microsoft.com/office/powerpoint/2010/main" val="13158909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2" y="192155"/>
            <a:ext cx="10515600" cy="1325563"/>
          </a:xfrm>
        </p:spPr>
        <p:txBody>
          <a:bodyPr/>
          <a:lstStyle/>
          <a:p>
            <a:r>
              <a:rPr lang="en-US" dirty="0"/>
              <a:t>Two Good Formula for Complements</a:t>
            </a:r>
          </a:p>
        </p:txBody>
      </p:sp>
      <mc:AlternateContent xmlns:mc="http://schemas.openxmlformats.org/markup-compatibility/2006" xmlns:a14="http://schemas.microsoft.com/office/drawing/2010/main">
        <mc:Choice Requires="a14">
          <p:sp>
            <p:nvSpPr>
              <p:cNvPr id="3" name="Text Placeholder 2"/>
              <p:cNvSpPr>
                <a:spLocks noGrp="1"/>
              </p:cNvSpPr>
              <p:nvPr>
                <p:ph idx="1"/>
              </p:nvPr>
            </p:nvSpPr>
            <p:spPr>
              <a:xfrm>
                <a:off x="259597" y="1350704"/>
                <a:ext cx="10515600" cy="4351338"/>
              </a:xfrm>
            </p:spPr>
            <p:txBody>
              <a:bodyPr>
                <a:normAutofit/>
              </a:bodyPr>
              <a:lstStyle/>
              <a:p>
                <a:r>
                  <a:rPr lang="en-US" altLang="en-US" b="1" dirty="0"/>
                  <a:t>L</a:t>
                </a:r>
                <a:r>
                  <a:rPr lang="en-US" altLang="en-US" dirty="0"/>
                  <a:t> = - </a:t>
                </a:r>
                <a:r>
                  <a:rPr lang="en-US" altLang="en-US" b="1" i="1" dirty="0"/>
                  <a:t>E</a:t>
                </a:r>
                <a:r>
                  <a:rPr lang="en-US" altLang="en-US" baseline="30000" dirty="0"/>
                  <a:t>-1</a:t>
                </a:r>
                <a:r>
                  <a:rPr lang="en-US" altLang="en-US" dirty="0"/>
                  <a:t> </a:t>
                </a:r>
                <a:r>
                  <a:rPr lang="en-US" altLang="en-US" b="1" dirty="0"/>
                  <a:t>1 yields</a:t>
                </a:r>
              </a:p>
              <a:p>
                <a:pPr marL="0" indent="0">
                  <a:buNone/>
                </a:pPr>
                <a14:m>
                  <m:oMathPara xmlns:m="http://schemas.openxmlformats.org/officeDocument/2006/math">
                    <m:oMathParaPr>
                      <m:jc m:val="centerGroup"/>
                    </m:oMathParaPr>
                    <m:oMath xmlns:m="http://schemas.openxmlformats.org/officeDocument/2006/math">
                      <m:sSub>
                        <m:sSubPr>
                          <m:ctrlPr>
                            <a:rPr lang="en-US" altLang="en-US" b="1" i="1" smtClean="0">
                              <a:latin typeface="Cambria Math" panose="02040503050406030204" pitchFamily="18" charset="0"/>
                            </a:rPr>
                          </m:ctrlPr>
                        </m:sSubPr>
                        <m:e>
                          <m:r>
                            <m:rPr>
                              <m:sty m:val="p"/>
                            </m:rPr>
                            <a:rPr lang="en-US" altLang="en-US" b="1">
                              <a:latin typeface="Cambria Math" panose="02040503050406030204" pitchFamily="18" charset="0"/>
                            </a:rPr>
                            <m:t>L</m:t>
                          </m:r>
                        </m:e>
                        <m:sub>
                          <m:r>
                            <a:rPr lang="en-US" altLang="en-US" b="1" i="0" smtClean="0">
                              <a:latin typeface="Cambria Math" panose="02040503050406030204" pitchFamily="18" charset="0"/>
                            </a:rPr>
                            <m:t>𝟏</m:t>
                          </m:r>
                        </m:sub>
                      </m:sSub>
                      <m:r>
                        <a:rPr lang="en-US" altLang="en-US" b="1" i="0" smtClean="0">
                          <a:latin typeface="Cambria Math" panose="02040503050406030204" pitchFamily="18" charset="0"/>
                        </a:rPr>
                        <m:t>=−</m:t>
                      </m:r>
                      <m:f>
                        <m:fPr>
                          <m:ctrlPr>
                            <a:rPr lang="en-US" altLang="en-US" b="1" i="1" smtClean="0">
                              <a:latin typeface="Cambria Math" panose="02040503050406030204" pitchFamily="18" charset="0"/>
                            </a:rPr>
                          </m:ctrlPr>
                        </m:fPr>
                        <m:num>
                          <m:r>
                            <a:rPr lang="en-US" altLang="en-US" b="1" i="1" smtClean="0">
                              <a:latin typeface="Cambria Math" panose="02040503050406030204" pitchFamily="18" charset="0"/>
                            </a:rPr>
                            <m:t>𝟏</m:t>
                          </m:r>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num>
                            <m:den>
                              <m:r>
                                <a:rPr lang="en-US" altLang="en-US" b="1" i="1" smtClean="0">
                                  <a:latin typeface="Cambria Math" panose="02040503050406030204" pitchFamily="18" charset="0"/>
                                </a:rPr>
                                <m:t>−</m:t>
                              </m:r>
                            </m:den>
                          </m:f>
                        </m:num>
                        <m:den>
                          <m:d>
                            <m:dPr>
                              <m:ctrlPr>
                                <a:rPr lang="en-US" altLang="en-US" b="1" i="1">
                                  <a:latin typeface="Cambria Math" panose="02040503050406030204" pitchFamily="18" charset="0"/>
                                </a:rPr>
                              </m:ctrlPr>
                            </m:dPr>
                            <m:e>
                              <m:r>
                                <a:rPr lang="en-US" altLang="en-US" b="1" i="1" smtClean="0">
                                  <a:latin typeface="Cambria Math" panose="02040503050406030204" pitchFamily="18" charset="0"/>
                                </a:rPr>
                                <m:t>𝟎</m:t>
                              </m:r>
                              <m:r>
                                <a:rPr lang="en-US" altLang="en-US" b="1" i="1" smtClean="0">
                                  <a:latin typeface="Cambria Math" panose="02040503050406030204" pitchFamily="18" charset="0"/>
                                </a:rPr>
                                <m:t>−</m:t>
                              </m:r>
                              <m:r>
                                <a:rPr lang="en-US" altLang="en-US" b="1" i="1" smtClean="0">
                                  <a:latin typeface="Cambria Math" panose="02040503050406030204" pitchFamily="18" charset="0"/>
                                </a:rPr>
                                <m:t>𝟏</m:t>
                              </m:r>
                            </m:e>
                          </m:d>
                        </m:den>
                      </m:f>
                    </m:oMath>
                  </m:oMathPara>
                </a14:m>
                <a:endParaRPr lang="en-US" altLang="en-US" b="1" dirty="0"/>
              </a:p>
              <a:p>
                <a:pPr marL="0" indent="0">
                  <a:buNone/>
                </a:pPr>
                <a:endParaRPr lang="en-US" altLang="en-US" b="1" dirty="0"/>
              </a:p>
            </p:txBody>
          </p:sp>
        </mc:Choice>
        <mc:Fallback xmlns="">
          <p:sp>
            <p:nvSpPr>
              <p:cNvPr id="3" name="Text Placeholder 2"/>
              <p:cNvSpPr>
                <a:spLocks noGrp="1" noRot="1" noChangeAspect="1" noMove="1" noResize="1" noEditPoints="1" noAdjustHandles="1" noChangeArrowheads="1" noChangeShapeType="1" noTextEdit="1"/>
              </p:cNvSpPr>
              <p:nvPr>
                <p:ph idx="1"/>
              </p:nvPr>
            </p:nvSpPr>
            <p:spPr>
              <a:xfrm>
                <a:off x="259597" y="1350704"/>
                <a:ext cx="10515600" cy="4351338"/>
              </a:xfrm>
              <a:blipFill>
                <a:blip r:embed="rId2"/>
                <a:stretch>
                  <a:fillRect l="-1043" t="-23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B01178-3A51-4FBE-A41C-D89FC6BEBC7B}" type="slidenum">
              <a:rPr kumimoji="0" lang="en-US" sz="1800" b="0" i="0" u="none" strike="noStrike" kern="0" cap="none" spc="0" normalizeH="0" baseline="0" noProof="0" smtClean="0">
                <a:ln>
                  <a:noFill/>
                </a:ln>
                <a:solidFill>
                  <a:srgbClr val="000000">
                    <a:tint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77</a:t>
            </a:fld>
            <a:endParaRPr kumimoji="0" lang="en-US" sz="1800" b="0" i="0" u="none" strike="noStrike" kern="0" cap="none" spc="0" normalizeH="0" baseline="0" noProof="0">
              <a:ln>
                <a:noFill/>
              </a:ln>
              <a:solidFill>
                <a:srgbClr val="000000">
                  <a:tint val="75000"/>
                </a:srgbClr>
              </a:solidFill>
              <a:effectLst/>
              <a:uLnTx/>
              <a:uFillTx/>
            </a:endParaRPr>
          </a:p>
        </p:txBody>
      </p:sp>
      <p:sp>
        <p:nvSpPr>
          <p:cNvPr id="5" name="Rectangle 2"/>
          <p:cNvSpPr>
            <a:spLocks noChangeArrowheads="1"/>
          </p:cNvSpPr>
          <p:nvPr/>
        </p:nvSpPr>
        <p:spPr bwMode="auto">
          <a:xfrm>
            <a:off x="567266" y="1786466"/>
            <a:ext cx="223314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8348239" y="1122327"/>
            <a:ext cx="3077604" cy="1625060"/>
          </a:xfrm>
          <a:prstGeom prst="rect">
            <a:avLst/>
          </a:prstGeom>
          <a:noFill/>
        </p:spPr>
        <p:txBody>
          <a:bodyPr wrap="square" lIns="182880" tIns="146304" rIns="182880" bIns="146304" rtlCol="0">
            <a:spAutoFit/>
          </a:bodyPr>
          <a:lstStyle/>
          <a:p>
            <a:pPr>
              <a:lnSpc>
                <a:spcPct val="90000"/>
              </a:lnSpc>
            </a:pPr>
            <a:r>
              <a:rPr lang="en-US" sz="2400" dirty="0">
                <a:gradFill>
                  <a:gsLst>
                    <a:gs pos="2917">
                      <a:schemeClr val="tx1">
                        <a:lumMod val="65000"/>
                        <a:lumOff val="35000"/>
                      </a:schemeClr>
                    </a:gs>
                    <a:gs pos="30000">
                      <a:schemeClr val="tx1">
                        <a:lumMod val="65000"/>
                        <a:lumOff val="35000"/>
                      </a:schemeClr>
                    </a:gs>
                  </a:gsLst>
                  <a:lin ang="5400000" scaled="0"/>
                </a:gradFill>
              </a:rPr>
              <a:t>Is negative for complements, so markup goes down</a:t>
            </a:r>
          </a:p>
          <a:p>
            <a:pPr>
              <a:lnSpc>
                <a:spcPct val="90000"/>
              </a:lnSpc>
            </a:pPr>
            <a:endParaRPr lang="en-US" sz="2400" dirty="0">
              <a:gradFill>
                <a:gsLst>
                  <a:gs pos="2917">
                    <a:schemeClr val="tx1">
                      <a:lumMod val="65000"/>
                      <a:lumOff val="35000"/>
                    </a:schemeClr>
                  </a:gs>
                  <a:gs pos="30000">
                    <a:schemeClr val="tx1">
                      <a:lumMod val="65000"/>
                      <a:lumOff val="35000"/>
                    </a:schemeClr>
                  </a:gs>
                </a:gsLst>
                <a:lin ang="5400000" scaled="0"/>
              </a:gradFill>
            </a:endParaRPr>
          </a:p>
        </p:txBody>
      </p:sp>
      <p:cxnSp>
        <p:nvCxnSpPr>
          <p:cNvPr id="7" name="Straight Arrow Connector 6"/>
          <p:cNvCxnSpPr/>
          <p:nvPr/>
        </p:nvCxnSpPr>
        <p:spPr>
          <a:xfrm flipH="1">
            <a:off x="7033846" y="1576448"/>
            <a:ext cx="1186962" cy="340275"/>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3220" y="3368773"/>
            <a:ext cx="10541977" cy="2954655"/>
          </a:xfrm>
          <a:prstGeom prst="rect">
            <a:avLst/>
          </a:prstGeom>
          <a:noFill/>
        </p:spPr>
        <p:txBody>
          <a:bodyPr wrap="square" lIns="182880" tIns="146304" rIns="182880" bIns="146304" rtlCol="0">
            <a:spAutoFit/>
          </a:bodyPr>
          <a:lstStyle/>
          <a:p>
            <a:pPr>
              <a:lnSpc>
                <a:spcPct val="90000"/>
              </a:lnSpc>
            </a:pPr>
            <a:r>
              <a:rPr lang="en-US" sz="2400" dirty="0">
                <a:gradFill>
                  <a:gsLst>
                    <a:gs pos="2917">
                      <a:schemeClr val="tx1">
                        <a:lumMod val="65000"/>
                        <a:lumOff val="35000"/>
                      </a:schemeClr>
                    </a:gs>
                    <a:gs pos="30000">
                      <a:schemeClr val="tx1">
                        <a:lumMod val="65000"/>
                        <a:lumOff val="35000"/>
                      </a:schemeClr>
                    </a:gs>
                  </a:gsLst>
                  <a:lin ang="5400000" scaled="0"/>
                </a:gradFill>
              </a:rPr>
              <a:t>Markup goes down because products “help each other”. Effect is larger when cross price elasticities (can give more help) are larger and own price elasticity of the “good 2” is smaller (meaning dropping the other price is a relatively efficient way to help).</a:t>
            </a:r>
          </a:p>
          <a:p>
            <a:pPr>
              <a:lnSpc>
                <a:spcPct val="90000"/>
              </a:lnSpc>
            </a:pPr>
            <a:endParaRPr lang="en-US" sz="2400" dirty="0">
              <a:gradFill>
                <a:gsLst>
                  <a:gs pos="2917">
                    <a:schemeClr val="tx1">
                      <a:lumMod val="65000"/>
                      <a:lumOff val="35000"/>
                    </a:schemeClr>
                  </a:gs>
                  <a:gs pos="30000">
                    <a:schemeClr val="tx1">
                      <a:lumMod val="65000"/>
                      <a:lumOff val="35000"/>
                    </a:schemeClr>
                  </a:gs>
                </a:gsLst>
                <a:lin ang="5400000" scaled="0"/>
              </a:gradFill>
            </a:endParaRPr>
          </a:p>
          <a:p>
            <a:pPr>
              <a:lnSpc>
                <a:spcPct val="90000"/>
              </a:lnSpc>
            </a:pPr>
            <a:r>
              <a:rPr lang="en-US" sz="2400" dirty="0">
                <a:gradFill>
                  <a:gsLst>
                    <a:gs pos="2917">
                      <a:schemeClr val="tx1">
                        <a:lumMod val="65000"/>
                        <a:lumOff val="35000"/>
                      </a:schemeClr>
                    </a:gs>
                    <a:gs pos="30000">
                      <a:schemeClr val="tx1">
                        <a:lumMod val="65000"/>
                        <a:lumOff val="35000"/>
                      </a:schemeClr>
                    </a:gs>
                  </a:gsLst>
                  <a:lin ang="5400000" scaled="0"/>
                </a:gradFill>
              </a:rPr>
              <a:t>Intuition: when own price elasticity of good 2 is relatively small (close to 1), I have lots of pricing power on that good. If I can drop price of good 1 to help that good, I get lots of benefit from doing so due the high margins on good 2.</a:t>
            </a:r>
          </a:p>
        </p:txBody>
      </p:sp>
    </p:spTree>
    <p:extLst>
      <p:ext uri="{BB962C8B-B14F-4D97-AF65-F5344CB8AC3E}">
        <p14:creationId xmlns:p14="http://schemas.microsoft.com/office/powerpoint/2010/main" val="33675870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2" y="192155"/>
            <a:ext cx="10515600" cy="1325563"/>
          </a:xfrm>
        </p:spPr>
        <p:txBody>
          <a:bodyPr/>
          <a:lstStyle/>
          <a:p>
            <a:r>
              <a:rPr lang="en-US" dirty="0"/>
              <a:t>Two Good Formula Review</a:t>
            </a:r>
          </a:p>
        </p:txBody>
      </p:sp>
      <mc:AlternateContent xmlns:mc="http://schemas.openxmlformats.org/markup-compatibility/2006" xmlns:a14="http://schemas.microsoft.com/office/drawing/2010/main">
        <mc:Choice Requires="a14">
          <p:sp>
            <p:nvSpPr>
              <p:cNvPr id="3" name="Text Placeholder 2"/>
              <p:cNvSpPr>
                <a:spLocks noGrp="1"/>
              </p:cNvSpPr>
              <p:nvPr>
                <p:ph idx="1"/>
              </p:nvPr>
            </p:nvSpPr>
            <p:spPr>
              <a:xfrm>
                <a:off x="259597" y="1350704"/>
                <a:ext cx="10515600" cy="4351338"/>
              </a:xfrm>
            </p:spPr>
            <p:txBody>
              <a:bodyPr>
                <a:normAutofit fontScale="77500" lnSpcReduction="20000"/>
              </a:bodyPr>
              <a:lstStyle/>
              <a:p>
                <a:r>
                  <a:rPr lang="en-US" altLang="en-US" b="1" dirty="0"/>
                  <a:t>L</a:t>
                </a:r>
                <a:r>
                  <a:rPr lang="en-US" altLang="en-US" dirty="0"/>
                  <a:t> = - </a:t>
                </a:r>
                <a:r>
                  <a:rPr lang="en-US" altLang="en-US" b="1" i="1" dirty="0"/>
                  <a:t>E</a:t>
                </a:r>
                <a:r>
                  <a:rPr lang="en-US" altLang="en-US" baseline="30000" dirty="0"/>
                  <a:t>-1</a:t>
                </a:r>
                <a:r>
                  <a:rPr lang="en-US" altLang="en-US" dirty="0"/>
                  <a:t> </a:t>
                </a:r>
                <a:r>
                  <a:rPr lang="en-US" altLang="en-US" b="1" dirty="0"/>
                  <a:t>1 yields</a:t>
                </a:r>
              </a:p>
              <a:p>
                <a:pPr marL="0" indent="0">
                  <a:buNone/>
                </a:pPr>
                <a14:m>
                  <m:oMathPara xmlns:m="http://schemas.openxmlformats.org/officeDocument/2006/math">
                    <m:oMathParaPr>
                      <m:jc m:val="centerGroup"/>
                    </m:oMathParaPr>
                    <m:oMath xmlns:m="http://schemas.openxmlformats.org/officeDocument/2006/math">
                      <m:r>
                        <a:rPr lang="en-US" altLang="en-US" b="1" i="0" smtClean="0">
                          <a:latin typeface="Cambria Math" panose="02040503050406030204" pitchFamily="18" charset="0"/>
                        </a:rPr>
                        <m:t>=−</m:t>
                      </m:r>
                      <m:f>
                        <m:fPr>
                          <m:ctrlPr>
                            <a:rPr lang="en-US" altLang="en-US" b="1" i="1" smtClean="0">
                              <a:latin typeface="Cambria Math" panose="02040503050406030204" pitchFamily="18" charset="0"/>
                            </a:rPr>
                          </m:ctrlPr>
                        </m:fPr>
                        <m:num>
                          <m:r>
                            <a:rPr lang="en-US" altLang="en-US" b="1" i="1" smtClean="0">
                              <a:latin typeface="Cambria Math" panose="02040503050406030204" pitchFamily="18" charset="0"/>
                            </a:rPr>
                            <m:t>𝟏</m:t>
                          </m:r>
                        </m:num>
                        <m:den>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den>
                      </m:f>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den>
                          </m:f>
                        </m:num>
                        <m:den>
                          <m:d>
                            <m:dPr>
                              <m:ctrlPr>
                                <a:rPr lang="en-US" altLang="en-US" b="1" i="1">
                                  <a:latin typeface="Cambria Math" panose="02040503050406030204" pitchFamily="18" charset="0"/>
                                </a:rPr>
                              </m:ctrlPr>
                            </m:dPr>
                            <m:e>
                              <m:r>
                                <a:rPr lang="en-US" altLang="en-US" b="1" i="1">
                                  <a:latin typeface="Cambria Math" panose="02040503050406030204" pitchFamily="18" charset="0"/>
                                </a:rPr>
                                <m:t>𝟏</m:t>
                              </m:r>
                              <m:r>
                                <a:rPr lang="en-US" altLang="en-US" b="1" i="1">
                                  <a:latin typeface="Cambria Math" panose="02040503050406030204" pitchFamily="18" charset="0"/>
                                </a:rPr>
                                <m:t>−</m:t>
                              </m:r>
                              <m:f>
                                <m:fPr>
                                  <m:ctrlPr>
                                    <a:rPr lang="en-US" altLang="en-US" b="1" i="1">
                                      <a:latin typeface="Cambria Math" panose="02040503050406030204" pitchFamily="18" charset="0"/>
                                    </a:rPr>
                                  </m:ctrlPr>
                                </m:fPr>
                                <m:num>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𝟐𝟏</m:t>
                                      </m:r>
                                    </m:sub>
                                  </m:sSub>
                                </m:num>
                                <m:den>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𝟐𝟐</m:t>
                                      </m:r>
                                    </m:sub>
                                  </m:sSub>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𝟏𝟏</m:t>
                                      </m:r>
                                    </m:sub>
                                  </m:sSub>
                                </m:den>
                              </m:f>
                            </m:e>
                          </m:d>
                        </m:den>
                      </m:f>
                    </m:oMath>
                  </m:oMathPara>
                </a14:m>
                <a:endParaRPr lang="en-US" altLang="en-US" b="1" dirty="0"/>
              </a:p>
              <a:p>
                <a:pPr marL="0" indent="0">
                  <a:buNone/>
                </a:pPr>
                <a:endParaRPr lang="en-US" altLang="en-US" b="1" dirty="0"/>
              </a:p>
              <a:p>
                <a:pPr marL="0" indent="0">
                  <a:buNone/>
                </a:pP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r>
                      <a:rPr lang="en-US" altLang="en-US" b="1" i="0" smtClean="0">
                        <a:latin typeface="Cambria Math" panose="02040503050406030204" pitchFamily="18" charset="0"/>
                      </a:rPr>
                      <m:t>&gt;</m:t>
                    </m:r>
                    <m:r>
                      <a:rPr lang="en-US" altLang="en-US" b="1" i="0" smtClean="0">
                        <a:latin typeface="Cambria Math" panose="02040503050406030204" pitchFamily="18" charset="0"/>
                      </a:rPr>
                      <m:t>𝟎</m:t>
                    </m:r>
                  </m:oMath>
                </a14:m>
                <a:r>
                  <a:rPr lang="en-US" altLang="en-US" b="1" dirty="0"/>
                  <a:t>, goods are substitutes. A price decrease on product 2 decreases sales on product 1 (go in same direction)</a:t>
                </a:r>
              </a:p>
              <a:p>
                <a:pPr marL="0" indent="0">
                  <a:buNone/>
                </a:pPr>
                <a:endParaRPr lang="en-US" altLang="en-US" b="1" dirty="0"/>
              </a:p>
              <a:p>
                <a:pPr marL="0" indent="0">
                  <a:buNone/>
                </a:pPr>
                <a14:m>
                  <m:oMath xmlns:m="http://schemas.openxmlformats.org/officeDocument/2006/math">
                    <m:sSub>
                      <m:sSubPr>
                        <m:ctrlPr>
                          <a:rPr lang="en-US" altLang="en-US" b="1" i="1" smtClean="0">
                            <a:latin typeface="Cambria Math" panose="02040503050406030204" pitchFamily="18" charset="0"/>
                          </a:rPr>
                        </m:ctrlPr>
                      </m:sSubPr>
                      <m:e>
                        <m:r>
                          <a:rPr lang="en-US" altLang="en-US" b="1" i="1">
                            <a:latin typeface="Cambria Math" panose="02040503050406030204" pitchFamily="18" charset="0"/>
                          </a:rPr>
                          <m:t>𝒆</m:t>
                        </m:r>
                      </m:e>
                      <m:sub>
                        <m:r>
                          <a:rPr lang="en-US" altLang="en-US" b="1" i="1">
                            <a:latin typeface="Cambria Math" panose="02040503050406030204" pitchFamily="18" charset="0"/>
                          </a:rPr>
                          <m:t>𝟏𝟐</m:t>
                        </m:r>
                      </m:sub>
                    </m:sSub>
                    <m:r>
                      <a:rPr lang="en-US" altLang="en-US" b="1" i="0" smtClean="0">
                        <a:latin typeface="Cambria Math" panose="02040503050406030204" pitchFamily="18" charset="0"/>
                      </a:rPr>
                      <m:t>&lt;</m:t>
                    </m:r>
                    <m:r>
                      <a:rPr lang="en-US" altLang="en-US" b="1" i="0" smtClean="0">
                        <a:latin typeface="Cambria Math" panose="02040503050406030204" pitchFamily="18" charset="0"/>
                      </a:rPr>
                      <m:t>𝟎</m:t>
                    </m:r>
                  </m:oMath>
                </a14:m>
                <a:r>
                  <a:rPr lang="en-US" altLang="en-US" b="1" dirty="0"/>
                  <a:t>, goods are complements. A price decrease on product 2 increases sales on product 1 (go in opposite directions)</a:t>
                </a:r>
              </a:p>
              <a:p>
                <a:pPr marL="0" indent="0">
                  <a:buNone/>
                </a:pPr>
                <a:endParaRPr lang="en-US" altLang="en-US" b="1" dirty="0"/>
              </a:p>
              <a:p>
                <a:pPr marL="0" indent="0">
                  <a:buNone/>
                </a:pPr>
                <a14:m>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𝟏𝟏</m:t>
                        </m:r>
                      </m:sub>
                    </m:sSub>
                    <m:r>
                      <a:rPr lang="en-US" altLang="en-US" b="1" i="1" smtClean="0">
                        <a:latin typeface="Cambria Math" panose="02040503050406030204" pitchFamily="18" charset="0"/>
                      </a:rPr>
                      <m:t>&amp; </m:t>
                    </m:r>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𝒆</m:t>
                        </m:r>
                      </m:e>
                      <m:sub>
                        <m:r>
                          <a:rPr lang="en-US" altLang="en-US" b="1" i="1" smtClean="0">
                            <a:latin typeface="Cambria Math" panose="02040503050406030204" pitchFamily="18" charset="0"/>
                          </a:rPr>
                          <m:t>𝟐𝟐</m:t>
                        </m:r>
                      </m:sub>
                    </m:sSub>
                  </m:oMath>
                </a14:m>
                <a:r>
                  <a:rPr lang="en-US" altLang="en-US" b="1" dirty="0"/>
                  <a:t> will be negative due to law of demand (note before we “embedded the negative sign) </a:t>
                </a:r>
              </a:p>
              <a:p>
                <a:pPr marL="0" indent="0">
                  <a:buNone/>
                </a:pPr>
                <a:endParaRPr lang="en-US" altLang="en-US" b="1" dirty="0"/>
              </a:p>
              <a:p>
                <a:pPr marL="0" indent="0">
                  <a:buNone/>
                </a:pPr>
                <a:endParaRPr lang="en-US" altLang="en-US" b="1" dirty="0"/>
              </a:p>
            </p:txBody>
          </p:sp>
        </mc:Choice>
        <mc:Fallback xmlns="">
          <p:sp>
            <p:nvSpPr>
              <p:cNvPr id="3" name="Text Placeholder 2"/>
              <p:cNvSpPr>
                <a:spLocks noGrp="1" noRot="1" noChangeAspect="1" noMove="1" noResize="1" noEditPoints="1" noAdjustHandles="1" noChangeArrowheads="1" noChangeShapeType="1" noTextEdit="1"/>
              </p:cNvSpPr>
              <p:nvPr>
                <p:ph idx="1"/>
              </p:nvPr>
            </p:nvSpPr>
            <p:spPr>
              <a:xfrm>
                <a:off x="259597" y="1350704"/>
                <a:ext cx="10515600" cy="4351338"/>
              </a:xfrm>
              <a:blipFill>
                <a:blip r:embed="rId2"/>
                <a:stretch>
                  <a:fillRect l="-754" t="-2945" r="-1159" b="-12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B01178-3A51-4FBE-A41C-D89FC6BEBC7B}" type="slidenum">
              <a:rPr kumimoji="0" lang="en-US" sz="1800" b="0" i="0" u="none" strike="noStrike" kern="0" cap="none" spc="0" normalizeH="0" baseline="0" noProof="0" smtClean="0">
                <a:ln>
                  <a:noFill/>
                </a:ln>
                <a:solidFill>
                  <a:srgbClr val="000000">
                    <a:tint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78</a:t>
            </a:fld>
            <a:endParaRPr kumimoji="0" lang="en-US" sz="1800" b="0" i="0" u="none" strike="noStrike" kern="0" cap="none" spc="0" normalizeH="0" baseline="0" noProof="0">
              <a:ln>
                <a:noFill/>
              </a:ln>
              <a:solidFill>
                <a:srgbClr val="000000">
                  <a:tint val="75000"/>
                </a:srgbClr>
              </a:solidFill>
              <a:effectLst/>
              <a:uLnTx/>
              <a:uFillTx/>
            </a:endParaRPr>
          </a:p>
        </p:txBody>
      </p:sp>
      <p:sp>
        <p:nvSpPr>
          <p:cNvPr id="5" name="Rectangle 2"/>
          <p:cNvSpPr>
            <a:spLocks noChangeArrowheads="1"/>
          </p:cNvSpPr>
          <p:nvPr/>
        </p:nvSpPr>
        <p:spPr bwMode="auto">
          <a:xfrm>
            <a:off x="567266" y="1786466"/>
            <a:ext cx="223314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0352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p:sp>
        <p:nvSpPr>
          <p:cNvPr id="3" name="Content Placeholder 2"/>
          <p:cNvSpPr>
            <a:spLocks noGrp="1"/>
          </p:cNvSpPr>
          <p:nvPr>
            <p:ph idx="1"/>
          </p:nvPr>
        </p:nvSpPr>
        <p:spPr>
          <a:xfrm>
            <a:off x="5121716" y="995363"/>
            <a:ext cx="6880746" cy="4873625"/>
          </a:xfrm>
        </p:spPr>
        <p:txBody>
          <a:bodyPr/>
          <a:lstStyle/>
          <a:p>
            <a:pPr marL="0" indent="0">
              <a:buNone/>
            </a:pPr>
            <a:endParaRPr lang="en-US" dirty="0"/>
          </a:p>
          <a:p>
            <a:pPr marL="0" indent="0">
              <a:buNone/>
            </a:pPr>
            <a:endParaRPr lang="en-US" sz="1600" dirty="0"/>
          </a:p>
          <a:p>
            <a:pPr marL="0" indent="0">
              <a:buNone/>
            </a:pPr>
            <a:r>
              <a:rPr lang="en-US" sz="1600" dirty="0">
                <a:solidFill>
                  <a:schemeClr val="tx2"/>
                </a:solidFill>
              </a:rPr>
              <a:t>Call this new function “V” and let </a:t>
            </a:r>
            <a:r>
              <a:rPr lang="en-US" sz="1600" i="1" dirty="0">
                <a:solidFill>
                  <a:schemeClr val="tx2"/>
                </a:solidFill>
              </a:rPr>
              <a:t>x</a:t>
            </a:r>
            <a:r>
              <a:rPr lang="en-US" sz="1600" i="1" baseline="-25000" dirty="0">
                <a:solidFill>
                  <a:schemeClr val="tx2"/>
                </a:solidFill>
              </a:rPr>
              <a:t>1</a:t>
            </a:r>
            <a:r>
              <a:rPr lang="en-US" sz="1600" i="1" dirty="0">
                <a:solidFill>
                  <a:schemeClr val="tx2"/>
                </a:solidFill>
              </a:rPr>
              <a:t> </a:t>
            </a:r>
            <a:r>
              <a:rPr lang="en-US" sz="1600" dirty="0">
                <a:solidFill>
                  <a:schemeClr val="tx2"/>
                </a:solidFill>
              </a:rPr>
              <a:t>vary again:</a:t>
            </a:r>
          </a:p>
          <a:p>
            <a:pPr marL="0" indent="0">
              <a:buNone/>
            </a:pPr>
            <a:endParaRPr lang="en-US" sz="1600" i="1" dirty="0">
              <a:solidFill>
                <a:schemeClr val="tx2"/>
              </a:solidFill>
            </a:endParaRPr>
          </a:p>
          <a:p>
            <a:pPr marL="0" indent="0">
              <a:buNone/>
            </a:pPr>
            <a:endParaRPr lang="en-US" sz="1600" i="1"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p:txBody>
      </p:sp>
      <p:sp>
        <p:nvSpPr>
          <p:cNvPr id="4" name="Text Placeholder 3"/>
          <p:cNvSpPr>
            <a:spLocks noGrp="1"/>
          </p:cNvSpPr>
          <p:nvPr>
            <p:ph type="body" sz="half" idx="2"/>
          </p:nvPr>
        </p:nvSpPr>
        <p:spPr/>
        <p:txBody>
          <a:bodyPr>
            <a:normAutofit/>
          </a:bodyPr>
          <a:lstStyle/>
          <a:p>
            <a:endParaRPr lang="en-US" dirty="0"/>
          </a:p>
          <a:p>
            <a:r>
              <a:rPr lang="en-US" dirty="0">
                <a:solidFill>
                  <a:schemeClr val="tx2"/>
                </a:solidFill>
              </a:rPr>
              <a:t>Idea: with these “solution functions” for the goods we don’t care about, lets plug them back in to the original utility function…</a:t>
            </a:r>
          </a:p>
          <a:p>
            <a:endParaRPr lang="en-US" dirty="0">
              <a:solidFill>
                <a:schemeClr val="tx2"/>
              </a:solidFill>
            </a:endParaRPr>
          </a:p>
          <a:p>
            <a:endParaRPr lang="en-US" dirty="0">
              <a:solidFill>
                <a:schemeClr val="tx2"/>
              </a:solidFill>
            </a:endParaRPr>
          </a:p>
          <a:p>
            <a:r>
              <a:rPr lang="en-US" dirty="0">
                <a:solidFill>
                  <a:schemeClr val="tx2"/>
                </a:solidFill>
              </a:rPr>
              <a:t>This reduces the problem to a function of a bunch of parameters (e.g., </a:t>
            </a:r>
            <a:r>
              <a:rPr lang="en-US" i="1" dirty="0">
                <a:solidFill>
                  <a:schemeClr val="tx2"/>
                </a:solidFill>
              </a:rPr>
              <a:t>m </a:t>
            </a:r>
            <a:r>
              <a:rPr lang="en-US" dirty="0">
                <a:solidFill>
                  <a:schemeClr val="tx2"/>
                </a:solidFill>
              </a:rPr>
              <a:t>and</a:t>
            </a:r>
            <a:r>
              <a:rPr lang="en-US" i="1" dirty="0">
                <a:solidFill>
                  <a:schemeClr val="tx2"/>
                </a:solidFill>
              </a:rPr>
              <a:t> b</a:t>
            </a:r>
            <a:r>
              <a:rPr lang="en-US" dirty="0">
                <a:solidFill>
                  <a:schemeClr val="tx2"/>
                </a:solidFill>
              </a:rPr>
              <a:t>) rather than variables (e.g., </a:t>
            </a:r>
            <a:r>
              <a:rPr lang="en-US" i="1" dirty="0">
                <a:solidFill>
                  <a:schemeClr val="tx2"/>
                </a:solidFill>
              </a:rPr>
              <a:t>y</a:t>
            </a:r>
            <a:r>
              <a:rPr lang="en-US" dirty="0">
                <a:solidFill>
                  <a:schemeClr val="tx2"/>
                </a:solidFill>
              </a:rPr>
              <a:t> and </a:t>
            </a:r>
            <a:r>
              <a:rPr lang="en-US" i="1" dirty="0">
                <a:solidFill>
                  <a:schemeClr val="tx2"/>
                </a:solidFill>
              </a:rPr>
              <a:t>x</a:t>
            </a:r>
            <a:r>
              <a:rPr lang="en-US" dirty="0">
                <a:solidFill>
                  <a:schemeClr val="tx2"/>
                </a:solidFill>
              </a:rPr>
              <a:t>).</a:t>
            </a:r>
          </a:p>
          <a:p>
            <a:r>
              <a:rPr lang="en-US" dirty="0">
                <a:solidFill>
                  <a:schemeClr val="tx2"/>
                </a:solidFill>
              </a:rPr>
              <a:t>	</a:t>
            </a:r>
          </a:p>
          <a:p>
            <a:r>
              <a:rPr lang="en-US" dirty="0">
                <a:solidFill>
                  <a:schemeClr val="tx2"/>
                </a:solidFill>
              </a:rPr>
              <a:t>	</a:t>
            </a:r>
            <a:r>
              <a:rPr lang="en-US" sz="1400" dirty="0">
                <a:solidFill>
                  <a:schemeClr val="tx2"/>
                </a:solidFill>
              </a:rPr>
              <a:t>This is useful; parameters aren’t		 complicated but variables are!</a:t>
            </a:r>
          </a:p>
        </p:txBody>
      </p:sp>
      <mc:AlternateContent xmlns:mc="http://schemas.openxmlformats.org/markup-compatibility/2006" xmlns:a14="http://schemas.microsoft.com/office/drawing/2010/main">
        <mc:Choice Requires="a14">
          <p:sp>
            <p:nvSpPr>
              <p:cNvPr id="8" name="TextBox 7"/>
              <p:cNvSpPr txBox="1"/>
              <p:nvPr/>
            </p:nvSpPr>
            <p:spPr>
              <a:xfrm>
                <a:off x="5295780" y="1168064"/>
                <a:ext cx="5189626" cy="31265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 …,</m:t>
                    </m:r>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oMath>
                </a14:m>
                <a:r>
                  <a:rPr kumimoji="0" lang="en-US" sz="1800" b="0" i="0" u="none" strike="noStrike" kern="0" cap="none" spc="0" normalizeH="0" baseline="0" noProof="0" dirty="0">
                    <a:ln>
                      <a:noFill/>
                    </a:ln>
                    <a:solidFill>
                      <a:sysClr val="windowText" lastClr="000000"/>
                    </a:solidFill>
                    <a:effectLst/>
                    <a:uLnTx/>
                    <a:uFillTx/>
                  </a:rPr>
                  <a:t> -&gt; </a:t>
                </a:r>
                <a14:m>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95780" y="1168064"/>
                <a:ext cx="5189626" cy="312650"/>
              </a:xfrm>
              <a:prstGeom prst="rect">
                <a:avLst/>
              </a:prstGeom>
              <a:blipFill>
                <a:blip r:embed="rId2"/>
                <a:stretch>
                  <a:fillRect l="-1175" t="-21569" b="-4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5780" y="2603697"/>
                <a:ext cx="5938612" cy="41453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95780" y="2603697"/>
                <a:ext cx="5938612" cy="414537"/>
              </a:xfrm>
              <a:prstGeom prst="rect">
                <a:avLst/>
              </a:prstGeom>
              <a:blipFill>
                <a:blip r:embed="rId3"/>
                <a:stretch>
                  <a:fillRect l="-616" t="-2941" r="-821"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95684" y="3155176"/>
                <a:ext cx="2007344" cy="31265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𝑉</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95684" y="3155176"/>
                <a:ext cx="2007344" cy="312650"/>
              </a:xfrm>
              <a:prstGeom prst="rect">
                <a:avLst/>
              </a:prstGeom>
              <a:blipFill>
                <a:blip r:embed="rId4"/>
                <a:stretch>
                  <a:fillRect l="-608" t="-21569" b="-19608"/>
                </a:stretch>
              </a:blipFill>
            </p:spPr>
            <p:txBody>
              <a:bodyPr/>
              <a:lstStyle/>
              <a:p>
                <a:r>
                  <a:rPr lang="en-US">
                    <a:noFill/>
                  </a:rPr>
                  <a:t> </a:t>
                </a:r>
              </a:p>
            </p:txBody>
          </p:sp>
        </mc:Fallback>
      </mc:AlternateContent>
    </p:spTree>
    <p:extLst>
      <p:ext uri="{BB962C8B-B14F-4D97-AF65-F5344CB8AC3E}">
        <p14:creationId xmlns:p14="http://schemas.microsoft.com/office/powerpoint/2010/main" val="212527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Composite Commodity Theory </a:t>
            </a:r>
          </a:p>
        </p:txBody>
      </p:sp>
      <p:sp>
        <p:nvSpPr>
          <p:cNvPr id="3" name="Content Placeholder 2"/>
          <p:cNvSpPr>
            <a:spLocks noGrp="1"/>
          </p:cNvSpPr>
          <p:nvPr>
            <p:ph idx="1"/>
          </p:nvPr>
        </p:nvSpPr>
        <p:spPr>
          <a:xfrm>
            <a:off x="5121716" y="995363"/>
            <a:ext cx="6880746" cy="4873625"/>
          </a:xfrm>
        </p:spPr>
        <p:txBody>
          <a:bodyPr/>
          <a:lstStyle/>
          <a:p>
            <a:pPr marL="0" indent="0">
              <a:buNone/>
            </a:pPr>
            <a:endParaRPr lang="en-US" dirty="0"/>
          </a:p>
          <a:p>
            <a:pPr marL="0" indent="0">
              <a:buNone/>
            </a:pPr>
            <a:endParaRPr lang="en-US" sz="1600" dirty="0"/>
          </a:p>
          <a:p>
            <a:pPr marL="0" indent="0">
              <a:buNone/>
            </a:pPr>
            <a:r>
              <a:rPr lang="en-US" sz="1600" dirty="0">
                <a:solidFill>
                  <a:schemeClr val="tx2"/>
                </a:solidFill>
              </a:rPr>
              <a:t>Call this new function “V” and let </a:t>
            </a:r>
            <a:r>
              <a:rPr lang="en-US" sz="1600" i="1" dirty="0">
                <a:solidFill>
                  <a:schemeClr val="tx2"/>
                </a:solidFill>
              </a:rPr>
              <a:t>x</a:t>
            </a:r>
            <a:r>
              <a:rPr lang="en-US" sz="1600" i="1" baseline="-25000" dirty="0">
                <a:solidFill>
                  <a:schemeClr val="tx2"/>
                </a:solidFill>
              </a:rPr>
              <a:t>1</a:t>
            </a:r>
            <a:r>
              <a:rPr lang="en-US" sz="1600" i="1" dirty="0">
                <a:solidFill>
                  <a:schemeClr val="tx2"/>
                </a:solidFill>
              </a:rPr>
              <a:t> </a:t>
            </a:r>
            <a:r>
              <a:rPr lang="en-US" sz="1600" dirty="0">
                <a:solidFill>
                  <a:schemeClr val="tx2"/>
                </a:solidFill>
              </a:rPr>
              <a:t>vary again:</a:t>
            </a:r>
          </a:p>
          <a:p>
            <a:pPr marL="0" indent="0">
              <a:buNone/>
            </a:pPr>
            <a:endParaRPr lang="en-US" sz="1600" i="1" dirty="0">
              <a:solidFill>
                <a:schemeClr val="tx2"/>
              </a:solidFill>
            </a:endParaRPr>
          </a:p>
          <a:p>
            <a:pPr marL="0" indent="0">
              <a:buNone/>
            </a:pPr>
            <a:endParaRPr lang="en-US" sz="1600" i="1"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r>
              <a:rPr lang="en-US" sz="1600" dirty="0">
                <a:solidFill>
                  <a:schemeClr val="tx2"/>
                </a:solidFill>
              </a:rPr>
              <a:t>Noting that the prices of goods </a:t>
            </a:r>
            <a:r>
              <a:rPr lang="en-US" sz="1600" i="1" dirty="0">
                <a:solidFill>
                  <a:schemeClr val="tx2"/>
                </a:solidFill>
              </a:rPr>
              <a:t>2, 3, …, n</a:t>
            </a:r>
            <a:r>
              <a:rPr lang="en-US" sz="1600" dirty="0">
                <a:solidFill>
                  <a:schemeClr val="tx2"/>
                </a:solidFill>
              </a:rPr>
              <a:t> are fixed, consider maximizing </a:t>
            </a:r>
            <a:r>
              <a:rPr lang="en-US" sz="1600" i="1" dirty="0">
                <a:solidFill>
                  <a:schemeClr val="tx2"/>
                </a:solidFill>
              </a:rPr>
              <a:t>V</a:t>
            </a: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p:txBody>
      </p:sp>
      <p:sp>
        <p:nvSpPr>
          <p:cNvPr id="4" name="Text Placeholder 3"/>
          <p:cNvSpPr>
            <a:spLocks noGrp="1"/>
          </p:cNvSpPr>
          <p:nvPr>
            <p:ph type="body" sz="half" idx="2"/>
          </p:nvPr>
        </p:nvSpPr>
        <p:spPr/>
        <p:txBody>
          <a:bodyPr>
            <a:normAutofit/>
          </a:bodyPr>
          <a:lstStyle/>
          <a:p>
            <a:endParaRPr lang="en-US" dirty="0"/>
          </a:p>
          <a:p>
            <a:r>
              <a:rPr lang="en-US" dirty="0">
                <a:solidFill>
                  <a:schemeClr val="tx2"/>
                </a:solidFill>
              </a:rPr>
              <a:t>Idea: with these “solution functions” for the goods we don’t care about, lets plug them back in to the original utility function…</a:t>
            </a:r>
          </a:p>
          <a:p>
            <a:endParaRPr lang="en-US" dirty="0">
              <a:solidFill>
                <a:schemeClr val="tx2"/>
              </a:solidFill>
            </a:endParaRPr>
          </a:p>
          <a:p>
            <a:endParaRPr lang="en-US" dirty="0">
              <a:solidFill>
                <a:schemeClr val="tx2"/>
              </a:solidFill>
            </a:endParaRPr>
          </a:p>
          <a:p>
            <a:r>
              <a:rPr lang="en-US" dirty="0">
                <a:solidFill>
                  <a:schemeClr val="tx2"/>
                </a:solidFill>
              </a:rPr>
              <a:t>This reduces the problem to a function of a bunch of parameters (e.g., </a:t>
            </a:r>
            <a:r>
              <a:rPr lang="en-US" i="1" dirty="0">
                <a:solidFill>
                  <a:schemeClr val="tx2"/>
                </a:solidFill>
              </a:rPr>
              <a:t>m </a:t>
            </a:r>
            <a:r>
              <a:rPr lang="en-US" dirty="0">
                <a:solidFill>
                  <a:schemeClr val="tx2"/>
                </a:solidFill>
              </a:rPr>
              <a:t>and</a:t>
            </a:r>
            <a:r>
              <a:rPr lang="en-US" i="1" dirty="0">
                <a:solidFill>
                  <a:schemeClr val="tx2"/>
                </a:solidFill>
              </a:rPr>
              <a:t> b</a:t>
            </a:r>
            <a:r>
              <a:rPr lang="en-US" dirty="0">
                <a:solidFill>
                  <a:schemeClr val="tx2"/>
                </a:solidFill>
              </a:rPr>
              <a:t>) rather than variables (e.g., </a:t>
            </a:r>
            <a:r>
              <a:rPr lang="en-US" i="1" dirty="0">
                <a:solidFill>
                  <a:schemeClr val="tx2"/>
                </a:solidFill>
              </a:rPr>
              <a:t>y</a:t>
            </a:r>
            <a:r>
              <a:rPr lang="en-US" dirty="0">
                <a:solidFill>
                  <a:schemeClr val="tx2"/>
                </a:solidFill>
              </a:rPr>
              <a:t> and </a:t>
            </a:r>
            <a:r>
              <a:rPr lang="en-US" i="1" dirty="0">
                <a:solidFill>
                  <a:schemeClr val="tx2"/>
                </a:solidFill>
              </a:rPr>
              <a:t>x</a:t>
            </a:r>
            <a:r>
              <a:rPr lang="en-US" dirty="0">
                <a:solidFill>
                  <a:schemeClr val="tx2"/>
                </a:solidFill>
              </a:rPr>
              <a:t>).</a:t>
            </a:r>
          </a:p>
          <a:p>
            <a:r>
              <a:rPr lang="en-US" dirty="0">
                <a:solidFill>
                  <a:schemeClr val="tx2"/>
                </a:solidFill>
              </a:rPr>
              <a:t>	</a:t>
            </a:r>
          </a:p>
          <a:p>
            <a:r>
              <a:rPr lang="en-US" dirty="0">
                <a:solidFill>
                  <a:schemeClr val="tx2"/>
                </a:solidFill>
              </a:rPr>
              <a:t>	</a:t>
            </a:r>
            <a:r>
              <a:rPr lang="en-US" sz="1400" dirty="0">
                <a:solidFill>
                  <a:schemeClr val="tx2"/>
                </a:solidFill>
              </a:rPr>
              <a:t>This is useful; parameters aren’t		 complicated but variables are!</a:t>
            </a:r>
          </a:p>
        </p:txBody>
      </p:sp>
      <mc:AlternateContent xmlns:mc="http://schemas.openxmlformats.org/markup-compatibility/2006" xmlns:a14="http://schemas.microsoft.com/office/drawing/2010/main">
        <mc:Choice Requires="a14">
          <p:sp>
            <p:nvSpPr>
              <p:cNvPr id="8" name="TextBox 7"/>
              <p:cNvSpPr txBox="1"/>
              <p:nvPr/>
            </p:nvSpPr>
            <p:spPr>
              <a:xfrm>
                <a:off x="5295780" y="1168064"/>
                <a:ext cx="5189626" cy="31265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 …,</m:t>
                    </m:r>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oMath>
                </a14:m>
                <a:r>
                  <a:rPr kumimoji="0" lang="en-US" sz="1800" b="0" i="0" u="none" strike="noStrike" kern="0" cap="none" spc="0" normalizeH="0" baseline="0" noProof="0" dirty="0">
                    <a:ln>
                      <a:noFill/>
                    </a:ln>
                    <a:solidFill>
                      <a:sysClr val="windowText" lastClr="000000"/>
                    </a:solidFill>
                    <a:effectLst/>
                    <a:uLnTx/>
                    <a:uFillTx/>
                  </a:rPr>
                  <a:t> -&gt; </a:t>
                </a:r>
                <a14:m>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95780" y="1168064"/>
                <a:ext cx="5189626" cy="312650"/>
              </a:xfrm>
              <a:prstGeom prst="rect">
                <a:avLst/>
              </a:prstGeom>
              <a:blipFill>
                <a:blip r:embed="rId2"/>
                <a:stretch>
                  <a:fillRect l="-1175" t="-21569" b="-4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5780" y="2603697"/>
                <a:ext cx="5938612" cy="41453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𝑈</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Sup>
                            <m:sSubSup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up>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up>
                          </m:sSubSup>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e>
                          </m:d>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95780" y="2603697"/>
                <a:ext cx="5938612" cy="414537"/>
              </a:xfrm>
              <a:prstGeom prst="rect">
                <a:avLst/>
              </a:prstGeom>
              <a:blipFill>
                <a:blip r:embed="rId3"/>
                <a:stretch>
                  <a:fillRect l="-616" t="-2941" r="-821"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95684" y="3155176"/>
                <a:ext cx="2007344" cy="31265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𝑉</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95684" y="3155176"/>
                <a:ext cx="2007344" cy="312650"/>
              </a:xfrm>
              <a:prstGeom prst="rect">
                <a:avLst/>
              </a:prstGeom>
              <a:blipFill>
                <a:blip r:embed="rId4"/>
                <a:stretch>
                  <a:fillRect l="-608" t="-215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295780" y="4824788"/>
                <a:ext cx="4761303" cy="42030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m:rPr>
                            <m:sty m:val="p"/>
                          </m:rPr>
                          <a:rPr kumimoji="0" lang="en-US" sz="1800" b="0" i="0" u="none" strike="noStrike" kern="0" cap="none" spc="0" normalizeH="0" baseline="0" noProof="0" smtClean="0">
                            <a:ln>
                              <a:noFill/>
                            </a:ln>
                            <a:solidFill>
                              <a:sysClr val="windowText" lastClr="000000"/>
                            </a:solidFill>
                            <a:effectLst/>
                            <a:uLnTx/>
                            <a:uFillTx/>
                            <a:latin typeface="Cambria Math" panose="02040503050406030204" pitchFamily="18" charset="0"/>
                          </a:rPr>
                          <m:t>max</m:t>
                        </m:r>
                      </m:e>
                      <m:sub>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𝑉</m:t>
                    </m:r>
                    <m:d>
                      <m:d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𝑛</m:t>
                            </m:r>
                          </m:sub>
                        </m:sSub>
                      </m:e>
                    </m:d>
                  </m:oMath>
                </a14:m>
                <a:r>
                  <a:rPr kumimoji="0" lang="en-US" sz="1800" b="0" i="0" u="none" strike="noStrike" kern="0" cap="none" spc="0" normalizeH="0" baseline="0" noProof="0" dirty="0">
                    <a:ln>
                      <a:noFill/>
                    </a:ln>
                    <a:solidFill>
                      <a:sysClr val="windowText" lastClr="000000"/>
                    </a:solidFill>
                    <a:effectLst/>
                    <a:uLnTx/>
                    <a:uFillTx/>
                  </a:rPr>
                  <a:t>    </a:t>
                </a:r>
                <a:r>
                  <a:rPr kumimoji="0" lang="en-US" sz="1800" b="0" i="1" u="none" strike="noStrike" kern="0" cap="none" spc="0" normalizeH="0" baseline="0" noProof="0" dirty="0" err="1">
                    <a:ln>
                      <a:noFill/>
                    </a:ln>
                    <a:solidFill>
                      <a:sysClr val="windowText" lastClr="000000"/>
                    </a:solidFill>
                    <a:effectLst/>
                    <a:uLnTx/>
                    <a:uFillTx/>
                  </a:rPr>
                  <a:t>s.t.</a:t>
                </a:r>
                <a:r>
                  <a:rPr kumimoji="0" lang="en-US" sz="1800" b="0" i="1" u="none" strike="noStrike" kern="0" cap="none" spc="0" normalizeH="0" baseline="0" noProof="0" dirty="0">
                    <a:ln>
                      <a:noFill/>
                    </a:ln>
                    <a:solidFill>
                      <a:sysClr val="windowText" lastClr="000000"/>
                    </a:solidFill>
                    <a:effectLst/>
                    <a:uLnTx/>
                    <a:uFillTx/>
                  </a:rPr>
                  <a:t>   </a:t>
                </a:r>
                <a14:m>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sub>
                    </m:sSub>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acc>
                      <m:accPr>
                        <m:chr m:val="̂"/>
                        <m:ctrlP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e>
                    </m:acc>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𝐼</m:t>
                    </m:r>
                  </m:oMath>
                </a14:m>
                <a:r>
                  <a:rPr kumimoji="0" lang="en-US" sz="1800" b="0" i="0" u="none" strike="noStrike" kern="0" cap="none" spc="0" normalizeH="0" baseline="0" noProof="0" dirty="0">
                    <a:ln>
                      <a:noFill/>
                    </a:ln>
                    <a:solidFill>
                      <a:sysClr val="windowText" lastClr="000000"/>
                    </a:solidFill>
                    <a:effectLst/>
                    <a:uLnTx/>
                    <a:uFillTx/>
                  </a:rPr>
                  <a:t> </a:t>
                </a:r>
              </a:p>
            </p:txBody>
          </p:sp>
        </mc:Choice>
        <mc:Fallback xmlns="">
          <p:sp>
            <p:nvSpPr>
              <p:cNvPr id="6" name="Rectangle 5"/>
              <p:cNvSpPr>
                <a:spLocks noRot="1" noChangeAspect="1" noMove="1" noResize="1" noEditPoints="1" noAdjustHandles="1" noChangeArrowheads="1" noChangeShapeType="1" noTextEdit="1"/>
              </p:cNvSpPr>
              <p:nvPr/>
            </p:nvSpPr>
            <p:spPr>
              <a:xfrm>
                <a:off x="5295780" y="4824788"/>
                <a:ext cx="4761303" cy="420308"/>
              </a:xfrm>
              <a:prstGeom prst="rect">
                <a:avLst/>
              </a:prstGeom>
              <a:blipFill>
                <a:blip r:embed="rId5"/>
                <a:stretch>
                  <a:fillRect t="-4348" b="-15942"/>
                </a:stretch>
              </a:blipFill>
            </p:spPr>
            <p:txBody>
              <a:bodyPr/>
              <a:lstStyle/>
              <a:p>
                <a:r>
                  <a:rPr lang="en-US">
                    <a:noFill/>
                  </a:rPr>
                  <a:t> </a:t>
                </a:r>
              </a:p>
            </p:txBody>
          </p:sp>
        </mc:Fallback>
      </mc:AlternateContent>
    </p:spTree>
    <p:extLst>
      <p:ext uri="{BB962C8B-B14F-4D97-AF65-F5344CB8AC3E}">
        <p14:creationId xmlns:p14="http://schemas.microsoft.com/office/powerpoint/2010/main" val="2193602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VID_White_16x9_2012-07_02">
  <a:themeElements>
    <a:clrScheme name="BoD Template Print">
      <a:dk1>
        <a:srgbClr val="000000"/>
      </a:dk1>
      <a:lt1>
        <a:srgbClr val="FFFFFF"/>
      </a:lt1>
      <a:dk2>
        <a:srgbClr val="0072C6"/>
      </a:dk2>
      <a:lt2>
        <a:srgbClr val="D2D2D2"/>
      </a:lt2>
      <a:accent1>
        <a:srgbClr val="00BCF2"/>
      </a:accent1>
      <a:accent2>
        <a:srgbClr val="E2E584"/>
      </a:accent2>
      <a:accent3>
        <a:srgbClr val="0072C6"/>
      </a:accent3>
      <a:accent4>
        <a:srgbClr val="00D8CC"/>
      </a:accent4>
      <a:accent5>
        <a:srgbClr val="969696"/>
      </a:accent5>
      <a:accent6>
        <a:srgbClr val="55D455"/>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8217A"/>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lumMod val="65000"/>
                    <a:lumOff val="35000"/>
                  </a:schemeClr>
                </a:gs>
                <a:gs pos="30000">
                  <a:schemeClr val="tx1">
                    <a:lumMod val="65000"/>
                    <a:lumOff val="35000"/>
                  </a:schemeClr>
                </a:gs>
              </a:gsLst>
              <a:lin ang="5400000" scaled="0"/>
            </a:gradFill>
          </a:defRPr>
        </a:defPPr>
      </a:lstStyle>
    </a:txDef>
  </a:objectDefaults>
  <a:extraClrSchemeLst/>
  <a:extLst>
    <a:ext uri="{05A4C25C-085E-4340-85A3-A5531E510DB2}">
      <thm15:themeFamily xmlns:thm15="http://schemas.microsoft.com/office/thememl/2012/main" name="Board and Committee PowerPoint Template.pptx" id="{0E72ECA3-59F3-4C13-93DC-3C5646B4447F}" vid="{8A249601-7E8B-4775-9BE4-9DFC07C01BA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7DE4698337645A0038FE8151612CC" ma:contentTypeVersion="3" ma:contentTypeDescription="Create a new document." ma:contentTypeScope="" ma:versionID="50bd41d6ddc05f4cff11c0dd50859b36">
  <xsd:schema xmlns:xsd="http://www.w3.org/2001/XMLSchema" xmlns:xs="http://www.w3.org/2001/XMLSchema" xmlns:p="http://schemas.microsoft.com/office/2006/metadata/properties" xmlns:ns2="53ec9a2b-f09c-4fa4-a7af-3df7413abd84" targetNamespace="http://schemas.microsoft.com/office/2006/metadata/properties" ma:root="true" ma:fieldsID="7fdee2fbc65ccc4f0912ddb0c658e2ac" ns2:_="">
    <xsd:import namespace="53ec9a2b-f09c-4fa4-a7af-3df7413abd84"/>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c9a2b-f09c-4fa4-a7af-3df7413abd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5D6FFC-DB02-4445-8078-C0C13CC96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c9a2b-f09c-4fa4-a7af-3df7413abd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F7926D-F644-4941-8E32-AFB82B4B8762}">
  <ds:schemaRefs>
    <ds:schemaRef ds:uri="http://schemas.microsoft.com/sharepoint/v3/contenttype/forms"/>
  </ds:schemaRefs>
</ds:datastoreItem>
</file>

<file path=customXml/itemProps3.xml><?xml version="1.0" encoding="utf-8"?>
<ds:datastoreItem xmlns:ds="http://schemas.openxmlformats.org/officeDocument/2006/customXml" ds:itemID="{2C940A3F-8E32-4894-9AC6-DC724133F12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3812</TotalTime>
  <Words>4826</Words>
  <Application>Microsoft Office PowerPoint</Application>
  <PresentationFormat>Widescreen</PresentationFormat>
  <Paragraphs>733</Paragraphs>
  <Slides>78</Slides>
  <Notes>19</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78</vt:i4>
      </vt:variant>
    </vt:vector>
  </HeadingPairs>
  <TitlesOfParts>
    <vt:vector size="92" baseType="lpstr">
      <vt:lpstr>Arial</vt:lpstr>
      <vt:lpstr>Calibri</vt:lpstr>
      <vt:lpstr>Calibri Light</vt:lpstr>
      <vt:lpstr>Cambria Math</vt:lpstr>
      <vt:lpstr>Segoe UI</vt:lpstr>
      <vt:lpstr>Segoe UI Light</vt:lpstr>
      <vt:lpstr>Tahoma</vt:lpstr>
      <vt:lpstr>Times New Roman</vt:lpstr>
      <vt:lpstr>Wingdings</vt:lpstr>
      <vt:lpstr>Office Theme</vt:lpstr>
      <vt:lpstr>MSVID_White_16x9_2012-07_02</vt:lpstr>
      <vt:lpstr>1_Office Theme</vt:lpstr>
      <vt:lpstr>2_Office Theme</vt:lpstr>
      <vt:lpstr>Equation</vt:lpstr>
      <vt:lpstr> Lecture 1: Optimal Pricing for Monopoly with Multiple Goods</vt:lpstr>
      <vt:lpstr>Composite Commodity Theory </vt:lpstr>
      <vt:lpstr>Composite Commodity Theory </vt:lpstr>
      <vt:lpstr>Composite Commodity Theory </vt:lpstr>
      <vt:lpstr>Composite Commodity Theory </vt:lpstr>
      <vt:lpstr>Composite Commodity Theory </vt:lpstr>
      <vt:lpstr>Composite Commodity Theory </vt:lpstr>
      <vt:lpstr>Composite Commodity Theory </vt:lpstr>
      <vt:lpstr>Composite Commodity Theory </vt:lpstr>
      <vt:lpstr>Composite Commodity Theory </vt:lpstr>
      <vt:lpstr>Composite Commodity Theory </vt:lpstr>
      <vt:lpstr>Composite Commodity Theory </vt:lpstr>
      <vt:lpstr>Why Markets are Sometimes Not Awesome</vt:lpstr>
      <vt:lpstr>PowerPoint Presentation</vt:lpstr>
      <vt:lpstr>GDP  = Consumption + Investment + Government Spending + Net Exports        = C + I + G + X</vt:lpstr>
      <vt:lpstr>Monopolies and lack of competition</vt:lpstr>
      <vt:lpstr>Monopolies and lack of competition</vt:lpstr>
      <vt:lpstr>Monopolies and lack of competition</vt:lpstr>
      <vt:lpstr>Monopolies and lack of competition</vt:lpstr>
      <vt:lpstr>Monopolies and lack of competition</vt:lpstr>
      <vt:lpstr>Monopolies and lack of competition</vt:lpstr>
      <vt:lpstr>Monopolies and lack of competition</vt:lpstr>
      <vt:lpstr>Monopolies and lack of competition</vt:lpstr>
      <vt:lpstr>Monopolies are sometimes a good thing…</vt:lpstr>
      <vt:lpstr>Monopolies can be needed</vt:lpstr>
      <vt:lpstr>Standard Setting…</vt:lpstr>
      <vt:lpstr>Standard Setting versus Regulation…</vt:lpstr>
      <vt:lpstr>PowerPoint Presentation</vt:lpstr>
      <vt:lpstr>Government useful to encourage healthy markets</vt:lpstr>
      <vt:lpstr>How do monopolists price goods?</vt:lpstr>
      <vt:lpstr>Monopolists, like all firms, should price to maximize profits.</vt:lpstr>
      <vt:lpstr>Monopolists, like all firms, should price to maximize profits.</vt:lpstr>
      <vt:lpstr>Monopolists, like all firms, should price to maximize profits.</vt:lpstr>
      <vt:lpstr>Monopolists, like all firms, should price to maximize profits.</vt:lpstr>
      <vt:lpstr>Monopolist’s math</vt:lpstr>
      <vt:lpstr>Monopolist’s math</vt:lpstr>
      <vt:lpstr>Monopolist’s math</vt:lpstr>
      <vt:lpstr>Monopolist’s math</vt:lpstr>
      <vt:lpstr>Choosing Quantity</vt:lpstr>
      <vt:lpstr>Examining the elasticity function</vt:lpstr>
      <vt:lpstr>Special case: linear demand</vt:lpstr>
      <vt:lpstr>Some general facts about elasticity</vt:lpstr>
      <vt:lpstr>Elasticity and total revenue</vt:lpstr>
      <vt:lpstr>Elasticity and total revenue</vt:lpstr>
      <vt:lpstr>Elasticity and total revenue</vt:lpstr>
      <vt:lpstr>Inverse Elasticity Rule</vt:lpstr>
      <vt:lpstr>Inverse Elasticity Rule</vt:lpstr>
      <vt:lpstr>Inverse Elasticity Rule</vt:lpstr>
      <vt:lpstr>Monopolies and lack of competition</vt:lpstr>
      <vt:lpstr>Digression on Margin Formula</vt:lpstr>
      <vt:lpstr>Markup formula cont.</vt:lpstr>
      <vt:lpstr>Markup formula cont.</vt:lpstr>
      <vt:lpstr>Monopoly Pricing Formula</vt:lpstr>
      <vt:lpstr>Pricing Multiple Goods</vt:lpstr>
      <vt:lpstr>Basic idea</vt:lpstr>
      <vt:lpstr>Review: substitutes and complements</vt:lpstr>
      <vt:lpstr>Inverse Elasticity Rule 2</vt:lpstr>
      <vt:lpstr>Bundling</vt:lpstr>
      <vt:lpstr>Bundling</vt:lpstr>
      <vt:lpstr>Conceptualizing bundles</vt:lpstr>
      <vt:lpstr>Utilities with Independent Values</vt:lpstr>
      <vt:lpstr>PowerPoint Presentation</vt:lpstr>
      <vt:lpstr>PowerPoint Presentation</vt:lpstr>
      <vt:lpstr>PowerPoint Presentation</vt:lpstr>
      <vt:lpstr>PowerPoint Presentation</vt:lpstr>
      <vt:lpstr>PowerPoint Presentation</vt:lpstr>
      <vt:lpstr>Bundling as a part of corporate strategy</vt:lpstr>
      <vt:lpstr>Bundling Insights</vt:lpstr>
      <vt:lpstr>Appendix</vt:lpstr>
      <vt:lpstr>Representative Consumer Assumption</vt:lpstr>
      <vt:lpstr>In Matrix Notation</vt:lpstr>
      <vt:lpstr>Two Good Formula</vt:lpstr>
      <vt:lpstr>Two Good Formula</vt:lpstr>
      <vt:lpstr>Two Good Formula</vt:lpstr>
      <vt:lpstr>Two Good Formula for Substitutes</vt:lpstr>
      <vt:lpstr>Two Good Formula for Substitutes</vt:lpstr>
      <vt:lpstr>Two Good Formula for Complements</vt:lpstr>
      <vt:lpstr>Two Good Formula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Preston McAfee</dc:creator>
  <cp:lastModifiedBy>Jacob LaRiviere</cp:lastModifiedBy>
  <cp:revision>94</cp:revision>
  <dcterms:created xsi:type="dcterms:W3CDTF">2016-02-08T16:56:51Z</dcterms:created>
  <dcterms:modified xsi:type="dcterms:W3CDTF">2020-09-30T19:03:22Z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0x0101008997DE4698337645A0038FE8151612CC</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Jlariv@microsoft.com</vt:lpwstr>
  </property>
  <property fmtid="{D5CDD505-2E9C-101B-9397-08002B2CF9AE}" pid="6" name="MSIP_Label_f42aa342-8706-4288-bd11-ebb85995028c_SetDate">
    <vt:lpwstr>2020-04-02T01:02:29.9742185Z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ActionId">
    <vt:lpwstr>dad6f670-aa4c-48dc-bb37-ca77aa3faf10</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